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2" r:id="rId6"/>
    <p:sldId id="263" r:id="rId7"/>
    <p:sldId id="264" r:id="rId8"/>
    <p:sldId id="270" r:id="rId9"/>
    <p:sldId id="269" r:id="rId10"/>
    <p:sldId id="271" r:id="rId11"/>
    <p:sldId id="275" r:id="rId12"/>
    <p:sldId id="276" r:id="rId13"/>
    <p:sldId id="277" r:id="rId14"/>
    <p:sldId id="279" r:id="rId15"/>
    <p:sldId id="278" r:id="rId16"/>
    <p:sldId id="280" r:id="rId17"/>
    <p:sldId id="281" r:id="rId18"/>
    <p:sldId id="282" r:id="rId19"/>
    <p:sldId id="283" r:id="rId20"/>
    <p:sldId id="284" r:id="rId21"/>
    <p:sldId id="285" r:id="rId22"/>
    <p:sldId id="286"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noFill/>
        </p:spPr>
        <p:txBody>
          <a:bodyPr>
            <a:normAutofit/>
          </a:bodyPr>
          <a:lstStyle>
            <a:lvl1pPr>
              <a:defRPr sz="320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2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solidFill>
                  <a:schemeClr val="bg1"/>
                </a:solidFill>
                <a:latin typeface="微软雅黑" panose="020B0503020204020204" pitchFamily="34" charset="-122"/>
                <a:ea typeface="微软雅黑" panose="020B0503020204020204" pitchFamily="34" charset="-122"/>
              </a:defRPr>
            </a:lvl1pPr>
            <a:lvl2pPr>
              <a:defRPr sz="1800">
                <a:solidFill>
                  <a:schemeClr val="bg1"/>
                </a:solidFill>
                <a:latin typeface="微软雅黑" panose="020B0503020204020204" pitchFamily="34" charset="-122"/>
                <a:ea typeface="微软雅黑" panose="020B0503020204020204" pitchFamily="34" charset="-122"/>
              </a:defRPr>
            </a:lvl2pPr>
            <a:lvl3pPr>
              <a:defRPr sz="1400">
                <a:solidFill>
                  <a:schemeClr val="bg1"/>
                </a:solidFill>
                <a:latin typeface="微软雅黑" panose="020B0503020204020204" pitchFamily="34" charset="-122"/>
                <a:ea typeface="微软雅黑" panose="020B0503020204020204" pitchFamily="34" charset="-122"/>
              </a:defRPr>
            </a:lvl3pPr>
            <a:lvl4pPr>
              <a:defRPr sz="1200">
                <a:solidFill>
                  <a:schemeClr val="bg1"/>
                </a:solidFill>
                <a:latin typeface="微软雅黑" panose="020B0503020204020204" pitchFamily="34" charset="-122"/>
                <a:ea typeface="微软雅黑" panose="020B0503020204020204" pitchFamily="34" charset="-122"/>
              </a:defRPr>
            </a:lvl4pPr>
            <a:lvl5pPr>
              <a:defRPr sz="10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6" descr="页面1.jpg"/>
          <p:cNvPicPr>
            <a:picLocks noChangeAspect="1"/>
          </p:cNvPicPr>
          <p:nvPr userDrawn="1"/>
        </p:nvPicPr>
        <p:blipFill>
          <a:blip r:embed="rId12"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首页.jpg"/>
          <p:cNvPicPr>
            <a:picLocks noChangeAspect="1"/>
          </p:cNvPicPr>
          <p:nvPr/>
        </p:nvPicPr>
        <p:blipFill>
          <a:blip r:embed="rId1" cstate="print"/>
          <a:stretch>
            <a:fillRect/>
          </a:stretch>
        </p:blipFill>
        <p:spPr>
          <a:xfrm>
            <a:off x="0" y="0"/>
            <a:ext cx="9144000" cy="6858000"/>
          </a:xfrm>
          <a:prstGeom prst="rect">
            <a:avLst/>
          </a:prstGeom>
        </p:spPr>
      </p:pic>
      <p:sp>
        <p:nvSpPr>
          <p:cNvPr id="7" name="矩形 6"/>
          <p:cNvSpPr/>
          <p:nvPr/>
        </p:nvSpPr>
        <p:spPr>
          <a:xfrm>
            <a:off x="0" y="1773226"/>
            <a:ext cx="9144000" cy="3857652"/>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685800" y="1714488"/>
            <a:ext cx="7772400" cy="1470025"/>
          </a:xfrm>
        </p:spPr>
        <p:txBody>
          <a:bodyPr/>
          <a:lstStyle/>
          <a:p>
            <a:r>
              <a:rPr lang="zh-CN" altLang="en-US" dirty="0" smtClean="0">
                <a:solidFill>
                  <a:schemeClr val="bg1"/>
                </a:solidFill>
              </a:rPr>
              <a:t>电子商务基础知识</a:t>
            </a:r>
            <a:endParaRPr lang="zh-CN" altLang="en-US" dirty="0" smtClean="0">
              <a:solidFill>
                <a:schemeClr val="bg1"/>
              </a:solidFill>
            </a:endParaRPr>
          </a:p>
        </p:txBody>
      </p:sp>
      <p:sp>
        <p:nvSpPr>
          <p:cNvPr id="3" name="副标题 2"/>
          <p:cNvSpPr>
            <a:spLocks noGrp="1"/>
          </p:cNvSpPr>
          <p:nvPr>
            <p:ph type="subTitle" idx="1"/>
          </p:nvPr>
        </p:nvSpPr>
        <p:spPr>
          <a:xfrm>
            <a:off x="1371600" y="4433910"/>
            <a:ext cx="6400800" cy="1495420"/>
          </a:xfrm>
        </p:spPr>
        <p:txBody>
          <a:bodyPr>
            <a:norm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阜阳科技工程学校     姚   永</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DotumChe" panose="020B0609000101010101" pitchFamily="49" charset="-127"/>
                <a:ea typeface="DotumChe" panose="020B0609000101010101" pitchFamily="49" charset="-127"/>
              </a:rPr>
              <a:t>手机</a:t>
            </a:r>
            <a:r>
              <a:rPr lang="en-US" altLang="zh-CN" sz="1600" dirty="0" smtClean="0">
                <a:solidFill>
                  <a:schemeClr val="bg1"/>
                </a:solidFill>
                <a:latin typeface="DotumChe" panose="020B0609000101010101" pitchFamily="49" charset="-127"/>
                <a:ea typeface="DotumChe" panose="020B0609000101010101" pitchFamily="49" charset="-127"/>
              </a:rPr>
              <a:t>:15357658338  QQ:435213502</a:t>
            </a:r>
            <a:endParaRPr lang="en-US" altLang="zh-CN" sz="1600" dirty="0" smtClean="0">
              <a:solidFill>
                <a:schemeClr val="bg1"/>
              </a:solidFill>
              <a:latin typeface="DotumChe" panose="020B0609000101010101" pitchFamily="49" charset="-127"/>
              <a:ea typeface="DotumChe" panose="020B0609000101010101" pitchFamily="49" charset="-127"/>
            </a:endParaRPr>
          </a:p>
        </p:txBody>
      </p:sp>
      <p:sp>
        <p:nvSpPr>
          <p:cNvPr id="6" name="TextBox 5"/>
          <p:cNvSpPr txBox="1"/>
          <p:nvPr/>
        </p:nvSpPr>
        <p:spPr>
          <a:xfrm>
            <a:off x="3071802" y="2661818"/>
            <a:ext cx="307183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从事电商行业需了解的相关内容</a:t>
            </a:r>
            <a:endParaRPr lang="zh-CN" altLang="en-US" sz="16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框 1"/>
          <p:cNvSpPr txBox="1">
            <a:spLocks noChangeArrowheads="1"/>
          </p:cNvSpPr>
          <p:nvPr/>
        </p:nvSpPr>
        <p:spPr bwMode="auto">
          <a:xfrm>
            <a:off x="1063625" y="1316038"/>
            <a:ext cx="3435350" cy="6127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3200">
                <a:solidFill>
                  <a:schemeClr val="bg1"/>
                </a:solidFill>
                <a:latin typeface="微软雅黑" panose="020B0503020204020204" pitchFamily="34" charset="-122"/>
                <a:ea typeface="微软雅黑" panose="020B0503020204020204" pitchFamily="34" charset="-122"/>
              </a:rPr>
              <a:t>农村淘宝</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971550" y="2349500"/>
            <a:ext cx="2540000" cy="2855913"/>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阿里巴巴集团将以电子商务平台为基础，通过搭建区县-乡镇-农村各级服务网络，充分发挥电子商务优势，突破物流、信息流的瓶颈，实现“网贷下乡”和“农产品进城”的双向流通。</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6" name="图片 2" descr="农村淘宝"/>
          <p:cNvPicPr>
            <a:picLocks noChangeAspect="1" noChangeArrowheads="1"/>
          </p:cNvPicPr>
          <p:nvPr/>
        </p:nvPicPr>
        <p:blipFill>
          <a:blip r:embed="rId1" cstate="print"/>
          <a:srcRect/>
          <a:stretch>
            <a:fillRect/>
          </a:stretch>
        </p:blipFill>
        <p:spPr bwMode="auto">
          <a:xfrm>
            <a:off x="3563938" y="1916113"/>
            <a:ext cx="5129212" cy="322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5" name="Freeform 53"/>
          <p:cNvSpPr>
            <a:spLocks noEditPoints="1"/>
          </p:cNvSpPr>
          <p:nvPr/>
        </p:nvSpPr>
        <p:spPr bwMode="black">
          <a:xfrm>
            <a:off x="4070350" y="3571876"/>
            <a:ext cx="1820863" cy="2054225"/>
          </a:xfrm>
          <a:custGeom>
            <a:avLst/>
            <a:gdLst>
              <a:gd name="T0" fmla="*/ 2147483647 w 1443"/>
              <a:gd name="T1" fmla="*/ 0 h 1627"/>
              <a:gd name="T2" fmla="*/ 2147483647 w 1443"/>
              <a:gd name="T3" fmla="*/ 2147483647 h 1627"/>
              <a:gd name="T4" fmla="*/ 0 w 1443"/>
              <a:gd name="T5" fmla="*/ 2147483647 h 1627"/>
              <a:gd name="T6" fmla="*/ 2147483647 w 1443"/>
              <a:gd name="T7" fmla="*/ 2147483647 h 1627"/>
              <a:gd name="T8" fmla="*/ 2147483647 w 1443"/>
              <a:gd name="T9" fmla="*/ 2147483647 h 1627"/>
              <a:gd name="T10" fmla="*/ 2147483647 w 1443"/>
              <a:gd name="T11" fmla="*/ 2147483647 h 1627"/>
              <a:gd name="T12" fmla="*/ 2147483647 w 1443"/>
              <a:gd name="T13" fmla="*/ 2147483647 h 1627"/>
              <a:gd name="T14" fmla="*/ 2147483647 w 1443"/>
              <a:gd name="T15" fmla="*/ 2147483647 h 1627"/>
              <a:gd name="T16" fmla="*/ 2147483647 w 1443"/>
              <a:gd name="T17" fmla="*/ 2147483647 h 1627"/>
              <a:gd name="T18" fmla="*/ 2147483647 w 1443"/>
              <a:gd name="T19" fmla="*/ 2147483647 h 1627"/>
              <a:gd name="T20" fmla="*/ 2147483647 w 1443"/>
              <a:gd name="T21" fmla="*/ 2147483647 h 1627"/>
              <a:gd name="T22" fmla="*/ 2147483647 w 1443"/>
              <a:gd name="T23" fmla="*/ 2147483647 h 1627"/>
              <a:gd name="T24" fmla="*/ 2147483647 w 1443"/>
              <a:gd name="T25" fmla="*/ 2147483647 h 1627"/>
              <a:gd name="T26" fmla="*/ 2147483647 w 1443"/>
              <a:gd name="T27" fmla="*/ 2147483647 h 1627"/>
              <a:gd name="T28" fmla="*/ 2147483647 w 1443"/>
              <a:gd name="T29" fmla="*/ 2147483647 h 1627"/>
              <a:gd name="T30" fmla="*/ 2147483647 w 1443"/>
              <a:gd name="T31" fmla="*/ 2147483647 h 1627"/>
              <a:gd name="T32" fmla="*/ 2147483647 w 1443"/>
              <a:gd name="T33" fmla="*/ 2147483647 h 1627"/>
              <a:gd name="T34" fmla="*/ 2147483647 w 1443"/>
              <a:gd name="T35" fmla="*/ 2147483647 h 1627"/>
              <a:gd name="T36" fmla="*/ 2147483647 w 1443"/>
              <a:gd name="T37" fmla="*/ 2147483647 h 1627"/>
              <a:gd name="T38" fmla="*/ 2147483647 w 1443"/>
              <a:gd name="T39" fmla="*/ 2147483647 h 1627"/>
              <a:gd name="T40" fmla="*/ 2147483647 w 1443"/>
              <a:gd name="T41" fmla="*/ 2147483647 h 1627"/>
              <a:gd name="T42" fmla="*/ 2147483647 w 1443"/>
              <a:gd name="T43" fmla="*/ 2147483647 h 1627"/>
              <a:gd name="T44" fmla="*/ 2147483647 w 1443"/>
              <a:gd name="T45" fmla="*/ 2147483647 h 1627"/>
              <a:gd name="T46" fmla="*/ 2147483647 w 1443"/>
              <a:gd name="T47" fmla="*/ 2147483647 h 1627"/>
              <a:gd name="T48" fmla="*/ 2147483647 w 1443"/>
              <a:gd name="T49" fmla="*/ 2147483647 h 1627"/>
              <a:gd name="T50" fmla="*/ 2147483647 w 1443"/>
              <a:gd name="T51" fmla="*/ 2147483647 h 1627"/>
              <a:gd name="T52" fmla="*/ 2147483647 w 1443"/>
              <a:gd name="T53" fmla="*/ 2147483647 h 1627"/>
              <a:gd name="T54" fmla="*/ 2147483647 w 1443"/>
              <a:gd name="T55" fmla="*/ 2147483647 h 1627"/>
              <a:gd name="T56" fmla="*/ 2147483647 w 1443"/>
              <a:gd name="T57" fmla="*/ 2147483647 h 1627"/>
              <a:gd name="T58" fmla="*/ 2147483647 w 1443"/>
              <a:gd name="T59" fmla="*/ 2147483647 h 1627"/>
              <a:gd name="T60" fmla="*/ 2147483647 w 1443"/>
              <a:gd name="T61" fmla="*/ 2147483647 h 1627"/>
              <a:gd name="T62" fmla="*/ 2147483647 w 1443"/>
              <a:gd name="T63" fmla="*/ 2147483647 h 1627"/>
              <a:gd name="T64" fmla="*/ 2147483647 w 1443"/>
              <a:gd name="T65" fmla="*/ 2147483647 h 1627"/>
              <a:gd name="T66" fmla="*/ 2147483647 w 1443"/>
              <a:gd name="T67" fmla="*/ 2147483647 h 1627"/>
              <a:gd name="T68" fmla="*/ 2147483647 w 1443"/>
              <a:gd name="T69" fmla="*/ 2147483647 h 1627"/>
              <a:gd name="T70" fmla="*/ 2147483647 w 1443"/>
              <a:gd name="T71" fmla="*/ 2147483647 h 1627"/>
              <a:gd name="T72" fmla="*/ 2147483647 w 1443"/>
              <a:gd name="T73" fmla="*/ 2147483647 h 1627"/>
              <a:gd name="T74" fmla="*/ 2147483647 w 1443"/>
              <a:gd name="T75" fmla="*/ 2147483647 h 1627"/>
              <a:gd name="T76" fmla="*/ 2147483647 w 1443"/>
              <a:gd name="T77" fmla="*/ 2147483647 h 1627"/>
              <a:gd name="T78" fmla="*/ 2147483647 w 1443"/>
              <a:gd name="T79" fmla="*/ 2147483647 h 1627"/>
              <a:gd name="T80" fmla="*/ 2147483647 w 1443"/>
              <a:gd name="T81" fmla="*/ 2147483647 h 1627"/>
              <a:gd name="T82" fmla="*/ 2147483647 w 1443"/>
              <a:gd name="T83" fmla="*/ 2147483647 h 1627"/>
              <a:gd name="T84" fmla="*/ 2147483647 w 1443"/>
              <a:gd name="T85" fmla="*/ 2147483647 h 1627"/>
              <a:gd name="T86" fmla="*/ 2147483647 w 1443"/>
              <a:gd name="T87" fmla="*/ 2147483647 h 1627"/>
              <a:gd name="T88" fmla="*/ 2147483647 w 1443"/>
              <a:gd name="T89" fmla="*/ 2147483647 h 1627"/>
              <a:gd name="T90" fmla="*/ 2147483647 w 1443"/>
              <a:gd name="T91" fmla="*/ 2147483647 h 1627"/>
              <a:gd name="T92" fmla="*/ 2147483647 w 1443"/>
              <a:gd name="T93" fmla="*/ 2147483647 h 1627"/>
              <a:gd name="T94" fmla="*/ 2147483647 w 1443"/>
              <a:gd name="T95" fmla="*/ 2147483647 h 1627"/>
              <a:gd name="T96" fmla="*/ 2147483647 w 1443"/>
              <a:gd name="T97" fmla="*/ 2147483647 h 1627"/>
              <a:gd name="T98" fmla="*/ 2147483647 w 1443"/>
              <a:gd name="T99" fmla="*/ 2147483647 h 1627"/>
              <a:gd name="T100" fmla="*/ 2147483647 w 1443"/>
              <a:gd name="T101" fmla="*/ 2147483647 h 1627"/>
              <a:gd name="T102" fmla="*/ 2147483647 w 1443"/>
              <a:gd name="T103" fmla="*/ 2147483647 h 1627"/>
              <a:gd name="T104" fmla="*/ 2147483647 w 1443"/>
              <a:gd name="T105" fmla="*/ 2147483647 h 1627"/>
              <a:gd name="T106" fmla="*/ 2147483647 w 1443"/>
              <a:gd name="T107" fmla="*/ 2147483647 h 1627"/>
              <a:gd name="T108" fmla="*/ 2147483647 w 1443"/>
              <a:gd name="T109" fmla="*/ 2147483647 h 1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3"/>
              <a:gd name="T166" fmla="*/ 0 h 1627"/>
              <a:gd name="T167" fmla="*/ 1443 w 1443"/>
              <a:gd name="T168" fmla="*/ 1627 h 1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3399"/>
          </a:solidFill>
          <a:ln w="9525">
            <a:noFill/>
            <a:round/>
          </a:ln>
        </p:spPr>
        <p:txBody>
          <a:bodyPr lIns="57125" tIns="28565" rIns="57125" bIns="28565"/>
          <a:lstStyle/>
          <a:p>
            <a:endParaRPr lang="zh-CN" altLang="en-US"/>
          </a:p>
        </p:txBody>
      </p:sp>
      <p:sp>
        <p:nvSpPr>
          <p:cNvPr id="6" name="Cloud Callout 8"/>
          <p:cNvSpPr/>
          <p:nvPr/>
        </p:nvSpPr>
        <p:spPr bwMode="auto">
          <a:xfrm>
            <a:off x="5489713" y="1202658"/>
            <a:ext cx="3005771" cy="1512917"/>
          </a:xfrm>
          <a:prstGeom prst="cloudCallout">
            <a:avLst>
              <a:gd name="adj1" fmla="val -66639"/>
              <a:gd name="adj2" fmla="val 117063"/>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ctr"/>
          <a:lstStyle/>
          <a:p>
            <a:pPr algn="ctr">
              <a:defRPr/>
            </a:pPr>
            <a:r>
              <a:rPr lang="zh-CN" altLang="en-US" sz="24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营  销</a:t>
            </a:r>
            <a:endParaRPr lang="en-US" sz="24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8" name="Cloud Callout 12"/>
          <p:cNvSpPr/>
          <p:nvPr/>
        </p:nvSpPr>
        <p:spPr bwMode="auto">
          <a:xfrm>
            <a:off x="1975081" y="880273"/>
            <a:ext cx="3005771" cy="1512917"/>
          </a:xfrm>
          <a:prstGeom prst="cloudCallout">
            <a:avLst>
              <a:gd name="adj1" fmla="val 35601"/>
              <a:gd name="adj2" fmla="val 117581"/>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565" rIns="28565" bIns="57125" anchor="ctr"/>
          <a:lstStyle/>
          <a:p>
            <a:pPr algn="ctr">
              <a:defRPr/>
            </a:pPr>
            <a:r>
              <a:rPr lang="zh-CN" altLang="en-US" sz="24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技  术</a:t>
            </a:r>
            <a:endParaRPr lang="en-US" sz="24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9" name="矩形 8"/>
          <p:cNvSpPr/>
          <p:nvPr/>
        </p:nvSpPr>
        <p:spPr>
          <a:xfrm>
            <a:off x="569913" y="4311667"/>
            <a:ext cx="3048000" cy="1546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000" b="1" dirty="0" smtClean="0">
                <a:latin typeface="微软雅黑" panose="020B0503020204020204" pitchFamily="34" charset="-122"/>
                <a:ea typeface="微软雅黑" panose="020B0503020204020204" pitchFamily="34" charset="-122"/>
              </a:rPr>
              <a:t>摄影</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作图</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网站基础操作</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1933575" y="881063"/>
            <a:ext cx="3048000" cy="1512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000" b="1" dirty="0" smtClean="0">
                <a:latin typeface="微软雅黑" panose="020B0503020204020204" pitchFamily="34" charset="-122"/>
                <a:ea typeface="微软雅黑" panose="020B0503020204020204" pitchFamily="34" charset="-122"/>
              </a:rPr>
              <a:t>    搜索引擎有哪些？</a:t>
            </a:r>
            <a:endParaRPr lang="zh-CN" altLang="en-US" sz="2000" b="1" dirty="0">
              <a:latin typeface="微软雅黑" panose="020B0503020204020204" pitchFamily="34" charset="-122"/>
              <a:ea typeface="微软雅黑" panose="020B0503020204020204" pitchFamily="34" charset="-122"/>
            </a:endParaRPr>
          </a:p>
        </p:txBody>
      </p:sp>
      <p:sp>
        <p:nvSpPr>
          <p:cNvPr id="11" name="矩形 10"/>
          <p:cNvSpPr/>
          <p:nvPr/>
        </p:nvSpPr>
        <p:spPr>
          <a:xfrm>
            <a:off x="5438775" y="1187450"/>
            <a:ext cx="3048000" cy="1528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000" b="1" dirty="0" smtClean="0">
                <a:latin typeface="微软雅黑" panose="020B0503020204020204" pitchFamily="34" charset="-122"/>
                <a:ea typeface="微软雅黑" panose="020B0503020204020204" pitchFamily="34" charset="-122"/>
              </a:rPr>
              <a:t>       软件下载</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安装</a:t>
            </a:r>
            <a:endParaRPr lang="zh-CN" altLang="en-US" sz="2000" b="1" dirty="0">
              <a:latin typeface="微软雅黑" panose="020B0503020204020204" pitchFamily="34" charset="-122"/>
              <a:ea typeface="微软雅黑" panose="020B0503020204020204" pitchFamily="34" charset="-122"/>
            </a:endParaRPr>
          </a:p>
        </p:txBody>
      </p:sp>
      <p:sp>
        <p:nvSpPr>
          <p:cNvPr id="12" name="矩形 11"/>
          <p:cNvSpPr/>
          <p:nvPr/>
        </p:nvSpPr>
        <p:spPr>
          <a:xfrm>
            <a:off x="0" y="928670"/>
            <a:ext cx="9144000" cy="4929222"/>
          </a:xfrm>
          <a:prstGeom prst="rect">
            <a:avLst/>
          </a:prstGeom>
          <a:solidFill>
            <a:srgbClr val="92D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6600" b="1" dirty="0" smtClean="0">
                <a:solidFill>
                  <a:schemeClr val="bg1"/>
                </a:solidFill>
                <a:latin typeface="微软雅黑" panose="020B0503020204020204" pitchFamily="34" charset="-122"/>
                <a:ea typeface="微软雅黑" panose="020B0503020204020204" pitchFamily="34" charset="-122"/>
              </a:rPr>
              <a:t>这些都需要你去了解</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搜索引擎</a:t>
            </a:r>
            <a:endParaRPr lang="zh-CN" altLang="en-US" dirty="0"/>
          </a:p>
        </p:txBody>
      </p:sp>
      <p:pic>
        <p:nvPicPr>
          <p:cNvPr id="4" name="图片 1"/>
          <p:cNvPicPr>
            <a:picLocks noGrp="1" noChangeAspect="1"/>
          </p:cNvPicPr>
          <p:nvPr>
            <p:ph idx="1"/>
          </p:nvPr>
        </p:nvPicPr>
        <p:blipFill>
          <a:blip r:embed="rId1" cstate="print"/>
          <a:srcRect/>
          <a:stretch>
            <a:fillRect/>
          </a:stretch>
        </p:blipFill>
        <p:spPr bwMode="auto">
          <a:xfrm>
            <a:off x="571473" y="2071678"/>
            <a:ext cx="7142760" cy="1285884"/>
          </a:xfrm>
          <a:prstGeom prst="rect">
            <a:avLst/>
          </a:prstGeom>
          <a:noFill/>
          <a:ln w="9525">
            <a:noFill/>
            <a:miter lim="800000"/>
            <a:headEnd/>
            <a:tailEnd/>
          </a:ln>
        </p:spPr>
      </p:pic>
      <p:pic>
        <p:nvPicPr>
          <p:cNvPr id="1026" name="Picture 2"/>
          <p:cNvPicPr>
            <a:picLocks noChangeAspect="1" noChangeArrowheads="1"/>
          </p:cNvPicPr>
          <p:nvPr/>
        </p:nvPicPr>
        <p:blipFill>
          <a:blip r:embed="rId2" cstate="print"/>
          <a:srcRect/>
          <a:stretch>
            <a:fillRect/>
          </a:stretch>
        </p:blipFill>
        <p:spPr bwMode="auto">
          <a:xfrm>
            <a:off x="571472" y="3500438"/>
            <a:ext cx="7072362" cy="22002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86446" y="1000108"/>
            <a:ext cx="1714512" cy="2571768"/>
          </a:xfrm>
        </p:spPr>
        <p:style>
          <a:lnRef idx="3">
            <a:schemeClr val="lt1"/>
          </a:lnRef>
          <a:fillRef idx="1">
            <a:schemeClr val="accent1"/>
          </a:fillRef>
          <a:effectRef idx="1">
            <a:schemeClr val="accent1"/>
          </a:effectRef>
          <a:fontRef idx="minor">
            <a:schemeClr val="lt1"/>
          </a:fontRef>
        </p:style>
        <p:txBody>
          <a:bodyPr/>
          <a:lstStyle/>
          <a:p>
            <a:r>
              <a:rPr lang="zh-CN" altLang="en-US" dirty="0" smtClean="0"/>
              <a:t>图片</a:t>
            </a:r>
            <a:br>
              <a:rPr lang="en-US" altLang="zh-CN" dirty="0" smtClean="0"/>
            </a:br>
            <a:r>
              <a:rPr lang="zh-CN" altLang="en-US" dirty="0" smtClean="0"/>
              <a:t>搜索</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1" cstate="print"/>
          <a:srcRect/>
          <a:stretch>
            <a:fillRect/>
          </a:stretch>
        </p:blipFill>
        <p:spPr bwMode="auto">
          <a:xfrm>
            <a:off x="2000232" y="3643314"/>
            <a:ext cx="5572164" cy="1909485"/>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cstate="print"/>
          <a:srcRect/>
          <a:stretch>
            <a:fillRect/>
          </a:stretch>
        </p:blipFill>
        <p:spPr bwMode="auto">
          <a:xfrm>
            <a:off x="2000232" y="1000108"/>
            <a:ext cx="3718334" cy="258603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软件下载与安装</a:t>
            </a:r>
            <a:endParaRPr lang="zh-CN" altLang="en-US" dirty="0"/>
          </a:p>
        </p:txBody>
      </p:sp>
      <p:pic>
        <p:nvPicPr>
          <p:cNvPr id="2051" name="Picture 3"/>
          <p:cNvPicPr>
            <a:picLocks noGrp="1" noChangeAspect="1" noChangeArrowheads="1"/>
          </p:cNvPicPr>
          <p:nvPr>
            <p:ph idx="1"/>
          </p:nvPr>
        </p:nvPicPr>
        <p:blipFill>
          <a:blip r:embed="rId1" cstate="print"/>
          <a:srcRect/>
          <a:stretch>
            <a:fillRect/>
          </a:stretch>
        </p:blipFill>
        <p:spPr bwMode="auto">
          <a:xfrm>
            <a:off x="428597" y="3071810"/>
            <a:ext cx="4643469" cy="1000132"/>
          </a:xfrm>
          <a:prstGeom prst="rect">
            <a:avLst/>
          </a:prstGeom>
          <a:noFill/>
          <a:ln w="9525">
            <a:noFill/>
            <a:miter lim="800000"/>
            <a:headEnd/>
            <a:tailEnd/>
          </a:ln>
          <a:effectLst/>
        </p:spPr>
      </p:pic>
      <p:pic>
        <p:nvPicPr>
          <p:cNvPr id="2052" name="Picture 4"/>
          <p:cNvPicPr>
            <a:picLocks noChangeAspect="1" noChangeArrowheads="1"/>
          </p:cNvPicPr>
          <p:nvPr/>
        </p:nvPicPr>
        <p:blipFill>
          <a:blip r:embed="rId2" cstate="print"/>
          <a:srcRect/>
          <a:stretch>
            <a:fillRect/>
          </a:stretch>
        </p:blipFill>
        <p:spPr bwMode="auto">
          <a:xfrm>
            <a:off x="428596" y="1571612"/>
            <a:ext cx="5553075" cy="14001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428596" y="4143380"/>
            <a:ext cx="3232622" cy="171451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928934"/>
            <a:ext cx="9144000" cy="1143000"/>
          </a:xfrm>
        </p:spPr>
        <p:style>
          <a:lnRef idx="3">
            <a:schemeClr val="lt1"/>
          </a:lnRef>
          <a:fillRef idx="1">
            <a:schemeClr val="accent1"/>
          </a:fillRef>
          <a:effectRef idx="1">
            <a:schemeClr val="accent1"/>
          </a:effectRef>
          <a:fontRef idx="minor">
            <a:schemeClr val="lt1"/>
          </a:fontRef>
        </p:style>
        <p:txBody>
          <a:bodyPr/>
          <a:lstStyle/>
          <a:p>
            <a:r>
              <a:rPr lang="zh-CN" altLang="en-US" dirty="0" smtClean="0"/>
              <a:t>               拍照技术  </a:t>
            </a:r>
            <a:endParaRPr lang="zh-CN" altLang="en-US" dirty="0"/>
          </a:p>
        </p:txBody>
      </p:sp>
      <p:sp>
        <p:nvSpPr>
          <p:cNvPr id="5" name="内容占位符 4"/>
          <p:cNvSpPr>
            <a:spLocks noGrp="1"/>
          </p:cNvSpPr>
          <p:nvPr>
            <p:ph idx="1"/>
          </p:nvPr>
        </p:nvSpPr>
        <p:spPr/>
        <p:txBody>
          <a:bodyPr/>
          <a:lstStyle/>
          <a:p>
            <a:endParaRPr lang="zh-CN" altLang="en-US" dirty="0"/>
          </a:p>
        </p:txBody>
      </p:sp>
      <p:pic>
        <p:nvPicPr>
          <p:cNvPr id="4099" name="Picture 3"/>
          <p:cNvPicPr>
            <a:picLocks noChangeAspect="1" noChangeArrowheads="1"/>
          </p:cNvPicPr>
          <p:nvPr/>
        </p:nvPicPr>
        <p:blipFill>
          <a:blip r:embed="rId1" cstate="print"/>
          <a:srcRect/>
          <a:stretch>
            <a:fillRect/>
          </a:stretch>
        </p:blipFill>
        <p:spPr bwMode="auto">
          <a:xfrm>
            <a:off x="-17723" y="2000240"/>
            <a:ext cx="4161095" cy="313848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1" cstate="print"/>
          <a:srcRect/>
          <a:stretch>
            <a:fillRect/>
          </a:stretch>
        </p:blipFill>
        <p:spPr bwMode="auto">
          <a:xfrm>
            <a:off x="50655" y="1571612"/>
            <a:ext cx="9021939" cy="399574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6146" name="Picture 2"/>
          <p:cNvPicPr>
            <a:picLocks noChangeAspect="1" noChangeArrowheads="1"/>
          </p:cNvPicPr>
          <p:nvPr/>
        </p:nvPicPr>
        <p:blipFill>
          <a:blip r:embed="rId1" cstate="print"/>
          <a:srcRect/>
          <a:stretch>
            <a:fillRect/>
          </a:stretch>
        </p:blipFill>
        <p:spPr bwMode="auto">
          <a:xfrm>
            <a:off x="714348" y="574484"/>
            <a:ext cx="3143272" cy="2068698"/>
          </a:xfrm>
          <a:prstGeom prst="rect">
            <a:avLst/>
          </a:prstGeom>
          <a:noFill/>
          <a:ln w="9525">
            <a:noFill/>
            <a:miter lim="800000"/>
            <a:headEnd/>
            <a:tailEnd/>
          </a:ln>
          <a:effectLst/>
        </p:spPr>
      </p:pic>
      <p:pic>
        <p:nvPicPr>
          <p:cNvPr id="6147" name="Picture 3"/>
          <p:cNvPicPr>
            <a:picLocks noChangeAspect="1" noChangeArrowheads="1"/>
          </p:cNvPicPr>
          <p:nvPr/>
        </p:nvPicPr>
        <p:blipFill>
          <a:blip r:embed="rId2" cstate="print"/>
          <a:srcRect/>
          <a:stretch>
            <a:fillRect/>
          </a:stretch>
        </p:blipFill>
        <p:spPr bwMode="auto">
          <a:xfrm>
            <a:off x="4000496" y="571480"/>
            <a:ext cx="4857750" cy="26098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714348" y="2786058"/>
            <a:ext cx="2447925" cy="3724275"/>
          </a:xfrm>
          <a:prstGeom prst="rect">
            <a:avLst/>
          </a:prstGeom>
          <a:noFill/>
          <a:ln w="9525">
            <a:noFill/>
            <a:miter lim="800000"/>
            <a:headEnd/>
            <a:tailEnd/>
          </a:ln>
          <a:effectLst/>
        </p:spPr>
      </p:pic>
      <p:pic>
        <p:nvPicPr>
          <p:cNvPr id="6149" name="Picture 5"/>
          <p:cNvPicPr>
            <a:picLocks noGrp="1" noChangeAspect="1" noChangeArrowheads="1"/>
          </p:cNvPicPr>
          <p:nvPr>
            <p:ph idx="1"/>
          </p:nvPr>
        </p:nvPicPr>
        <p:blipFill>
          <a:blip r:embed="rId4" cstate="print"/>
          <a:srcRect/>
          <a:stretch>
            <a:fillRect/>
          </a:stretch>
        </p:blipFill>
        <p:spPr bwMode="auto">
          <a:xfrm>
            <a:off x="3286116" y="3571876"/>
            <a:ext cx="2753270" cy="278129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修图技术</a:t>
            </a:r>
            <a:endParaRPr lang="zh-CN" altLang="en-US" dirty="0"/>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1" cstate="print"/>
          <a:srcRect/>
          <a:stretch>
            <a:fillRect/>
          </a:stretch>
        </p:blipFill>
        <p:spPr bwMode="auto">
          <a:xfrm>
            <a:off x="1043608" y="2564904"/>
            <a:ext cx="3343275" cy="2247900"/>
          </a:xfrm>
          <a:prstGeom prst="rect">
            <a:avLst/>
          </a:prstGeom>
          <a:noFill/>
          <a:ln w="9525">
            <a:noFill/>
            <a:miter lim="800000"/>
            <a:headEnd/>
            <a:tailEnd/>
          </a:ln>
        </p:spPr>
      </p:pic>
      <p:pic>
        <p:nvPicPr>
          <p:cNvPr id="2052" name="Picture 4"/>
          <p:cNvPicPr>
            <a:picLocks noChangeAspect="1" noChangeArrowheads="1"/>
          </p:cNvPicPr>
          <p:nvPr/>
        </p:nvPicPr>
        <p:blipFill>
          <a:blip r:embed="rId2" cstate="print"/>
          <a:srcRect/>
          <a:stretch>
            <a:fillRect/>
          </a:stretch>
        </p:blipFill>
        <p:spPr bwMode="auto">
          <a:xfrm>
            <a:off x="4860032" y="2564904"/>
            <a:ext cx="3028950" cy="21717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9792" y="1484784"/>
            <a:ext cx="3466728" cy="940966"/>
          </a:xfrm>
        </p:spPr>
        <p:style>
          <a:lnRef idx="3">
            <a:schemeClr val="lt1"/>
          </a:lnRef>
          <a:fillRef idx="1">
            <a:schemeClr val="accent1"/>
          </a:fillRef>
          <a:effectRef idx="1">
            <a:schemeClr val="accent1"/>
          </a:effectRef>
          <a:fontRef idx="minor">
            <a:schemeClr val="lt1"/>
          </a:fontRef>
        </p:style>
        <p:txBody>
          <a:bodyPr/>
          <a:lstStyle/>
          <a:p>
            <a:r>
              <a:rPr lang="zh-CN" altLang="en-US" dirty="0" smtClean="0"/>
              <a:t>修图神器</a:t>
            </a:r>
            <a:endParaRPr lang="zh-CN" altLang="en-US" dirty="0"/>
          </a:p>
        </p:txBody>
      </p:sp>
      <p:pic>
        <p:nvPicPr>
          <p:cNvPr id="6" name="图片 1"/>
          <p:cNvPicPr>
            <a:picLocks noChangeAspect="1"/>
          </p:cNvPicPr>
          <p:nvPr/>
        </p:nvPicPr>
        <p:blipFill>
          <a:blip r:embed="rId1" cstate="print"/>
          <a:srcRect/>
          <a:stretch>
            <a:fillRect/>
          </a:stretch>
        </p:blipFill>
        <p:spPr bwMode="auto">
          <a:xfrm>
            <a:off x="6372200" y="404664"/>
            <a:ext cx="2590261" cy="2781672"/>
          </a:xfrm>
          <a:prstGeom prst="rect">
            <a:avLst/>
          </a:prstGeom>
          <a:noFill/>
          <a:ln w="9525">
            <a:noFill/>
            <a:miter lim="800000"/>
            <a:headEnd/>
            <a:tailEnd/>
          </a:ln>
        </p:spPr>
      </p:pic>
      <p:sp>
        <p:nvSpPr>
          <p:cNvPr id="7" name="等腰三角形 6"/>
          <p:cNvSpPr/>
          <p:nvPr/>
        </p:nvSpPr>
        <p:spPr>
          <a:xfrm rot="5400000">
            <a:off x="6183339" y="1484784"/>
            <a:ext cx="936104" cy="9361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2" cstate="print"/>
          <a:srcRect/>
          <a:stretch>
            <a:fillRect/>
          </a:stretch>
        </p:blipFill>
        <p:spPr bwMode="auto">
          <a:xfrm>
            <a:off x="827584" y="3501008"/>
            <a:ext cx="1066800" cy="10287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915816" y="3501008"/>
            <a:ext cx="1018034" cy="100134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788024" y="3501008"/>
            <a:ext cx="3543300" cy="1057275"/>
          </a:xfrm>
          <a:prstGeom prst="rect">
            <a:avLst/>
          </a:prstGeom>
          <a:noFill/>
          <a:ln w="9525">
            <a:noFill/>
            <a:miter lim="800000"/>
            <a:headEnd/>
            <a:tailEnd/>
          </a:ln>
        </p:spPr>
      </p:pic>
      <p:sp>
        <p:nvSpPr>
          <p:cNvPr id="11" name="TextBox 10"/>
          <p:cNvSpPr txBox="1"/>
          <p:nvPr/>
        </p:nvSpPr>
        <p:spPr>
          <a:xfrm>
            <a:off x="611560" y="4797152"/>
            <a:ext cx="151216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zh-CN" dirty="0" smtClean="0"/>
              <a:t>Photoshop</a:t>
            </a:r>
            <a:endParaRPr lang="zh-CN" altLang="en-US" dirty="0"/>
          </a:p>
        </p:txBody>
      </p:sp>
      <p:sp>
        <p:nvSpPr>
          <p:cNvPr id="12" name="TextBox 11"/>
          <p:cNvSpPr txBox="1"/>
          <p:nvPr/>
        </p:nvSpPr>
        <p:spPr>
          <a:xfrm>
            <a:off x="2771800" y="4797152"/>
            <a:ext cx="122413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dirty="0" smtClean="0"/>
              <a:t>美图秀秀</a:t>
            </a:r>
            <a:endParaRPr lang="zh-CN" altLang="en-US" dirty="0"/>
          </a:p>
        </p:txBody>
      </p:sp>
      <p:sp>
        <p:nvSpPr>
          <p:cNvPr id="13" name="TextBox 12"/>
          <p:cNvSpPr txBox="1"/>
          <p:nvPr/>
        </p:nvSpPr>
        <p:spPr>
          <a:xfrm>
            <a:off x="4716016" y="4797152"/>
            <a:ext cx="36004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zh-CN" altLang="en-US" dirty="0" smtClean="0"/>
              <a:t>手机拍照美颜</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94715" y="1428736"/>
            <a:ext cx="5063631" cy="703282"/>
          </a:xfrm>
        </p:spPr>
        <p:txBody>
          <a:bodyPr/>
          <a:lstStyle/>
          <a:p>
            <a:r>
              <a:rPr lang="zh-CN" altLang="en-US" dirty="0" smtClean="0"/>
              <a:t>要点</a:t>
            </a:r>
            <a:endParaRPr lang="zh-CN" altLang="en-US" dirty="0"/>
          </a:p>
        </p:txBody>
      </p:sp>
      <p:sp>
        <p:nvSpPr>
          <p:cNvPr id="3" name="内容占位符 2"/>
          <p:cNvSpPr>
            <a:spLocks noGrp="1"/>
          </p:cNvSpPr>
          <p:nvPr>
            <p:ph idx="1"/>
          </p:nvPr>
        </p:nvSpPr>
        <p:spPr/>
        <p:txBody>
          <a:bodyPr/>
          <a:lstStyle/>
          <a:p>
            <a:pPr>
              <a:buNone/>
            </a:pPr>
            <a:endParaRPr lang="zh-CN" altLang="en-US" dirty="0"/>
          </a:p>
        </p:txBody>
      </p:sp>
      <p:pic>
        <p:nvPicPr>
          <p:cNvPr id="4" name="图片 4"/>
          <p:cNvPicPr>
            <a:picLocks noChangeAspect="1"/>
          </p:cNvPicPr>
          <p:nvPr/>
        </p:nvPicPr>
        <p:blipFill>
          <a:blip r:embed="rId1" cstate="print"/>
          <a:srcRect/>
          <a:stretch>
            <a:fillRect/>
          </a:stretch>
        </p:blipFill>
        <p:spPr bwMode="auto">
          <a:xfrm>
            <a:off x="488950" y="1204913"/>
            <a:ext cx="3990975" cy="3533775"/>
          </a:xfrm>
          <a:prstGeom prst="rect">
            <a:avLst/>
          </a:prstGeom>
          <a:noFill/>
          <a:ln w="9525">
            <a:noFill/>
            <a:miter lim="800000"/>
            <a:headEnd/>
            <a:tailEnd/>
          </a:ln>
        </p:spPr>
      </p:pic>
      <p:sp>
        <p:nvSpPr>
          <p:cNvPr id="5" name="矩形 4"/>
          <p:cNvSpPr/>
          <p:nvPr/>
        </p:nvSpPr>
        <p:spPr>
          <a:xfrm>
            <a:off x="488950" y="4738688"/>
            <a:ext cx="3990975" cy="9556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atin typeface="微软雅黑" panose="020B0503020204020204" pitchFamily="34" charset="-122"/>
                <a:ea typeface="微软雅黑" panose="020B0503020204020204" pitchFamily="34" charset="-122"/>
              </a:rPr>
              <a:t>这里有些东西需要你了解一下！</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4637088" y="2109788"/>
            <a:ext cx="4278312" cy="776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700" dirty="0" smtClean="0">
                <a:latin typeface="微软雅黑" panose="020B0503020204020204" pitchFamily="34" charset="-122"/>
                <a:ea typeface="微软雅黑" panose="020B0503020204020204" pitchFamily="34" charset="-122"/>
              </a:rPr>
              <a:t>电子商务概念</a:t>
            </a:r>
            <a:endParaRPr lang="zh-CN" altLang="en-US" sz="1700" dirty="0">
              <a:latin typeface="微软雅黑" panose="020B0503020204020204" pitchFamily="34" charset="-122"/>
              <a:ea typeface="微软雅黑" panose="020B0503020204020204" pitchFamily="34" charset="-122"/>
            </a:endParaRPr>
          </a:p>
        </p:txBody>
      </p:sp>
      <p:sp>
        <p:nvSpPr>
          <p:cNvPr id="7" name="矩形 6"/>
          <p:cNvSpPr/>
          <p:nvPr/>
        </p:nvSpPr>
        <p:spPr>
          <a:xfrm>
            <a:off x="4637088" y="3046413"/>
            <a:ext cx="4278312" cy="776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700" dirty="0" smtClean="0">
                <a:latin typeface="微软雅黑" panose="020B0503020204020204" pitchFamily="34" charset="-122"/>
                <a:ea typeface="微软雅黑" panose="020B0503020204020204" pitchFamily="34" charset="-122"/>
              </a:rPr>
              <a:t>电子商务的基本模式</a:t>
            </a:r>
            <a:endParaRPr lang="zh-CN" altLang="en-US" sz="1700" dirty="0">
              <a:latin typeface="微软雅黑" panose="020B0503020204020204" pitchFamily="34" charset="-122"/>
              <a:ea typeface="微软雅黑" panose="020B0503020204020204" pitchFamily="34" charset="-122"/>
            </a:endParaRPr>
          </a:p>
        </p:txBody>
      </p:sp>
      <p:sp>
        <p:nvSpPr>
          <p:cNvPr id="8" name="矩形 7"/>
          <p:cNvSpPr/>
          <p:nvPr/>
        </p:nvSpPr>
        <p:spPr>
          <a:xfrm>
            <a:off x="4637088" y="3983038"/>
            <a:ext cx="4278312" cy="776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700" dirty="0" smtClean="0">
                <a:latin typeface="微软雅黑" panose="020B0503020204020204" pitchFamily="34" charset="-122"/>
                <a:ea typeface="微软雅黑" panose="020B0503020204020204" pitchFamily="34" charset="-122"/>
              </a:rPr>
              <a:t>做电商需要用到的基础技术</a:t>
            </a:r>
            <a:endParaRPr lang="zh-CN" altLang="en-US" sz="1700" dirty="0">
              <a:latin typeface="微软雅黑" panose="020B0503020204020204" pitchFamily="34" charset="-122"/>
              <a:ea typeface="微软雅黑" panose="020B0503020204020204" pitchFamily="34" charset="-122"/>
            </a:endParaRPr>
          </a:p>
        </p:txBody>
      </p:sp>
      <p:sp>
        <p:nvSpPr>
          <p:cNvPr id="26" name="矩形 25"/>
          <p:cNvSpPr/>
          <p:nvPr/>
        </p:nvSpPr>
        <p:spPr>
          <a:xfrm>
            <a:off x="4643438" y="4938729"/>
            <a:ext cx="4278312" cy="776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700" dirty="0" smtClean="0">
                <a:latin typeface="微软雅黑" panose="020B0503020204020204" pitchFamily="34" charset="-122"/>
                <a:ea typeface="微软雅黑" panose="020B0503020204020204" pitchFamily="34" charset="-122"/>
              </a:rPr>
              <a:t>即时通讯软件的应用</a:t>
            </a:r>
            <a:endParaRPr lang="zh-CN" altLang="en-US" sz="17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标题 1"/>
          <p:cNvSpPr txBox="1"/>
          <p:nvPr/>
        </p:nvSpPr>
        <p:spPr>
          <a:xfrm>
            <a:off x="0" y="2928934"/>
            <a:ext cx="91440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3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3074" name="Picture 2"/>
          <p:cNvPicPr>
            <a:picLocks noChangeAspect="1" noChangeArrowheads="1"/>
          </p:cNvPicPr>
          <p:nvPr/>
        </p:nvPicPr>
        <p:blipFill>
          <a:blip r:embed="rId1" cstate="print"/>
          <a:srcRect/>
          <a:stretch>
            <a:fillRect/>
          </a:stretch>
        </p:blipFill>
        <p:spPr bwMode="auto">
          <a:xfrm>
            <a:off x="6151562" y="2420888"/>
            <a:ext cx="3028950" cy="2095500"/>
          </a:xfrm>
          <a:prstGeom prst="rect">
            <a:avLst/>
          </a:prstGeom>
          <a:noFill/>
          <a:ln w="9525">
            <a:noFill/>
            <a:miter lim="800000"/>
            <a:headEnd/>
            <a:tailEnd/>
          </a:ln>
        </p:spPr>
      </p:pic>
      <p:sp>
        <p:nvSpPr>
          <p:cNvPr id="6" name="TextBox 5"/>
          <p:cNvSpPr txBox="1"/>
          <p:nvPr/>
        </p:nvSpPr>
        <p:spPr>
          <a:xfrm>
            <a:off x="2051720" y="3284984"/>
            <a:ext cx="3312368"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这些软件你会用吗？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1" cstate="print"/>
          <a:srcRect/>
          <a:stretch>
            <a:fillRect/>
          </a:stretch>
        </p:blipFill>
        <p:spPr bwMode="auto">
          <a:xfrm>
            <a:off x="755576" y="2060848"/>
            <a:ext cx="933450" cy="942975"/>
          </a:xfrm>
          <a:prstGeom prst="rect">
            <a:avLst/>
          </a:prstGeom>
          <a:noFill/>
          <a:ln w="9525">
            <a:noFill/>
            <a:miter lim="800000"/>
            <a:headEnd/>
            <a:tailEnd/>
          </a:ln>
        </p:spPr>
      </p:pic>
      <p:sp>
        <p:nvSpPr>
          <p:cNvPr id="5" name="TextBox 4"/>
          <p:cNvSpPr txBox="1"/>
          <p:nvPr/>
        </p:nvSpPr>
        <p:spPr>
          <a:xfrm>
            <a:off x="1691680" y="2339588"/>
            <a:ext cx="432048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全球用户数已达</a:t>
            </a: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亿</a:t>
            </a:r>
            <a:endParaRPr lang="zh-CN" altLang="en-US" dirty="0">
              <a:latin typeface="微软雅黑" panose="020B0503020204020204" pitchFamily="34" charset="-122"/>
              <a:ea typeface="微软雅黑" panose="020B0503020204020204" pitchFamily="34" charset="-122"/>
            </a:endParaRPr>
          </a:p>
        </p:txBody>
      </p:sp>
      <p:pic>
        <p:nvPicPr>
          <p:cNvPr id="4099" name="Picture 3"/>
          <p:cNvPicPr>
            <a:picLocks noChangeAspect="1" noChangeArrowheads="1"/>
          </p:cNvPicPr>
          <p:nvPr/>
        </p:nvPicPr>
        <p:blipFill>
          <a:blip r:embed="rId2" cstate="print"/>
          <a:srcRect/>
          <a:stretch>
            <a:fillRect/>
          </a:stretch>
        </p:blipFill>
        <p:spPr bwMode="auto">
          <a:xfrm>
            <a:off x="805855" y="3140968"/>
            <a:ext cx="885825" cy="942975"/>
          </a:xfrm>
          <a:prstGeom prst="rect">
            <a:avLst/>
          </a:prstGeom>
          <a:noFill/>
          <a:ln w="9525">
            <a:noFill/>
            <a:miter lim="800000"/>
            <a:headEnd/>
            <a:tailEnd/>
          </a:ln>
        </p:spPr>
      </p:pic>
      <p:sp>
        <p:nvSpPr>
          <p:cNvPr id="7" name="TextBox 6"/>
          <p:cNvSpPr txBox="1"/>
          <p:nvPr/>
        </p:nvSpPr>
        <p:spPr>
          <a:xfrm>
            <a:off x="1691680" y="3501008"/>
            <a:ext cx="338437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全球用户数已达</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亿</a:t>
            </a:r>
            <a:endParaRPr lang="zh-CN" altLang="en-US" dirty="0">
              <a:latin typeface="微软雅黑" panose="020B0503020204020204" pitchFamily="34" charset="-122"/>
              <a:ea typeface="微软雅黑" panose="020B0503020204020204" pitchFamily="34" charset="-122"/>
            </a:endParaRPr>
          </a:p>
        </p:txBody>
      </p:sp>
      <p:pic>
        <p:nvPicPr>
          <p:cNvPr id="4100" name="Picture 4"/>
          <p:cNvPicPr>
            <a:picLocks noChangeAspect="1" noChangeArrowheads="1"/>
          </p:cNvPicPr>
          <p:nvPr/>
        </p:nvPicPr>
        <p:blipFill>
          <a:blip r:embed="rId3" cstate="print"/>
          <a:srcRect/>
          <a:stretch>
            <a:fillRect/>
          </a:stretch>
        </p:blipFill>
        <p:spPr bwMode="auto">
          <a:xfrm>
            <a:off x="827584" y="4221088"/>
            <a:ext cx="879022" cy="861442"/>
          </a:xfrm>
          <a:prstGeom prst="rect">
            <a:avLst/>
          </a:prstGeom>
          <a:noFill/>
          <a:ln w="9525">
            <a:noFill/>
            <a:miter lim="800000"/>
            <a:headEnd/>
            <a:tailEnd/>
          </a:ln>
        </p:spPr>
      </p:pic>
      <p:sp>
        <p:nvSpPr>
          <p:cNvPr id="9" name="TextBox 8"/>
          <p:cNvSpPr txBox="1"/>
          <p:nvPr/>
        </p:nvSpPr>
        <p:spPr>
          <a:xfrm>
            <a:off x="1691680" y="4437112"/>
            <a:ext cx="18002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用户数</a:t>
            </a:r>
            <a:r>
              <a:rPr lang="en-US" altLang="zh-CN" dirty="0" smtClean="0">
                <a:latin typeface="微软雅黑" panose="020B0503020204020204" pitchFamily="34" charset="-122"/>
                <a:ea typeface="微软雅黑" panose="020B0503020204020204" pitchFamily="34" charset="-122"/>
              </a:rPr>
              <a:t>2.49</a:t>
            </a:r>
            <a:r>
              <a:rPr lang="zh-CN" altLang="en-US" dirty="0" smtClean="0">
                <a:latin typeface="微软雅黑" panose="020B0503020204020204" pitchFamily="34" charset="-122"/>
                <a:ea typeface="微软雅黑" panose="020B0503020204020204" pitchFamily="34" charset="-122"/>
              </a:rPr>
              <a:t>亿</a:t>
            </a:r>
            <a:endParaRPr lang="zh-CN" altLang="en-US" dirty="0">
              <a:latin typeface="微软雅黑" panose="020B0503020204020204" pitchFamily="34" charset="-122"/>
              <a:ea typeface="微软雅黑" panose="020B0503020204020204" pitchFamily="34" charset="-122"/>
            </a:endParaRPr>
          </a:p>
        </p:txBody>
      </p:sp>
      <p:pic>
        <p:nvPicPr>
          <p:cNvPr id="4101" name="Picture 5"/>
          <p:cNvPicPr>
            <a:picLocks noChangeAspect="1" noChangeArrowheads="1"/>
          </p:cNvPicPr>
          <p:nvPr/>
        </p:nvPicPr>
        <p:blipFill>
          <a:blip r:embed="rId4" cstate="print"/>
          <a:srcRect/>
          <a:stretch>
            <a:fillRect/>
          </a:stretch>
        </p:blipFill>
        <p:spPr bwMode="auto">
          <a:xfrm>
            <a:off x="827584" y="5229200"/>
            <a:ext cx="831282" cy="864096"/>
          </a:xfrm>
          <a:prstGeom prst="rect">
            <a:avLst/>
          </a:prstGeom>
          <a:noFill/>
          <a:ln w="9525">
            <a:noFill/>
            <a:miter lim="800000"/>
            <a:headEnd/>
            <a:tailEnd/>
          </a:ln>
        </p:spPr>
      </p:pic>
      <p:sp>
        <p:nvSpPr>
          <p:cNvPr id="11" name="TextBox 10"/>
          <p:cNvSpPr txBox="1"/>
          <p:nvPr/>
        </p:nvSpPr>
        <p:spPr>
          <a:xfrm>
            <a:off x="1691680" y="5445224"/>
            <a:ext cx="18002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日活跃</a:t>
            </a:r>
            <a:r>
              <a:rPr lang="en-US" altLang="zh-CN" dirty="0" smtClean="0">
                <a:latin typeface="微软雅黑" panose="020B0503020204020204" pitchFamily="34" charset="-122"/>
                <a:ea typeface="微软雅黑" panose="020B0503020204020204" pitchFamily="34" charset="-122"/>
              </a:rPr>
              <a:t>760</a:t>
            </a:r>
            <a:r>
              <a:rPr lang="zh-CN" altLang="en-US" dirty="0" smtClean="0">
                <a:latin typeface="微软雅黑" panose="020B0503020204020204" pitchFamily="34" charset="-122"/>
                <a:ea typeface="微软雅黑" panose="020B0503020204020204" pitchFamily="34" charset="-122"/>
              </a:rPr>
              <a:t>万</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电子商务概念</a:t>
            </a:r>
            <a:endParaRPr lang="zh-CN" altLang="en-US" dirty="0"/>
          </a:p>
        </p:txBody>
      </p:sp>
      <p:sp>
        <p:nvSpPr>
          <p:cNvPr id="3" name="内容占位符 2"/>
          <p:cNvSpPr>
            <a:spLocks noGrp="1"/>
          </p:cNvSpPr>
          <p:nvPr>
            <p:ph idx="1"/>
          </p:nvPr>
        </p:nvSpPr>
        <p:spPr/>
        <p:txBody>
          <a:bodyPr/>
          <a:lstStyle/>
          <a:p>
            <a:r>
              <a:rPr lang="zh-CN" altLang="en-US" sz="1800" dirty="0" smtClean="0"/>
              <a:t>电子商务是以信息网络技术为手段，以商品交换为中心的商务活动；也可理解为在互联网、企业内部网和增值网上以电子交易方式进行交易活动和相关服务的活动，是传统商业活动各环节的电子化、网络化、信息化</a:t>
            </a:r>
            <a:r>
              <a:rPr lang="zh-CN" altLang="en-US" dirty="0" smtClean="0"/>
              <a:t>。</a:t>
            </a:r>
            <a:endParaRPr lang="en-US" altLang="zh-CN" dirty="0" smtClean="0"/>
          </a:p>
          <a:p>
            <a:endParaRPr lang="en-US" altLang="zh-CN" dirty="0" smtClean="0"/>
          </a:p>
          <a:p>
            <a:pPr>
              <a:buNone/>
            </a:pPr>
            <a:endParaRPr lang="en-US" altLang="zh-CN" dirty="0" smtClean="0"/>
          </a:p>
          <a:p>
            <a:pPr>
              <a:buNone/>
            </a:pPr>
            <a:r>
              <a:rPr lang="en-US" altLang="zh-CN" sz="2000" dirty="0" smtClean="0">
                <a:solidFill>
                  <a:schemeClr val="accent3">
                    <a:lumMod val="60000"/>
                    <a:lumOff val="40000"/>
                  </a:schemeClr>
                </a:solidFill>
              </a:rPr>
              <a:t>                                       </a:t>
            </a:r>
            <a:r>
              <a:rPr lang="zh-CN" altLang="en-US" sz="2000" dirty="0" smtClean="0">
                <a:solidFill>
                  <a:schemeClr val="accent3">
                    <a:lumMod val="60000"/>
                    <a:lumOff val="40000"/>
                  </a:schemeClr>
                </a:solidFill>
              </a:rPr>
              <a:t>通俗的讲就是通过计算机、移动设备进行的</a:t>
            </a:r>
            <a:endParaRPr lang="en-US" altLang="zh-CN" sz="2000" dirty="0" smtClean="0">
              <a:solidFill>
                <a:schemeClr val="accent3">
                  <a:lumMod val="60000"/>
                  <a:lumOff val="40000"/>
                </a:schemeClr>
              </a:solidFill>
            </a:endParaRPr>
          </a:p>
          <a:p>
            <a:pPr>
              <a:buNone/>
            </a:pPr>
            <a:r>
              <a:rPr lang="en-US" altLang="zh-CN" sz="2000" dirty="0" smtClean="0">
                <a:solidFill>
                  <a:schemeClr val="accent3">
                    <a:lumMod val="60000"/>
                    <a:lumOff val="40000"/>
                  </a:schemeClr>
                </a:solidFill>
              </a:rPr>
              <a:t>                                       </a:t>
            </a:r>
            <a:r>
              <a:rPr lang="zh-CN" altLang="en-US" sz="2000" dirty="0" smtClean="0">
                <a:solidFill>
                  <a:schemeClr val="accent3">
                    <a:lumMod val="60000"/>
                    <a:lumOff val="40000"/>
                  </a:schemeClr>
                </a:solidFill>
              </a:rPr>
              <a:t>商务活动。</a:t>
            </a:r>
            <a:endParaRPr lang="en-US" altLang="zh-CN" sz="2000" dirty="0" smtClean="0">
              <a:solidFill>
                <a:schemeClr val="accent3">
                  <a:lumMod val="60000"/>
                  <a:lumOff val="40000"/>
                </a:schemeClr>
              </a:solidFill>
            </a:endParaRPr>
          </a:p>
          <a:p>
            <a:pPr>
              <a:buNone/>
            </a:pPr>
            <a:endParaRPr lang="zh-CN" altLang="en-US" dirty="0"/>
          </a:p>
        </p:txBody>
      </p:sp>
      <p:pic>
        <p:nvPicPr>
          <p:cNvPr id="10" name="图片 9" descr="mp4412087_1425365775273_1.jpeg"/>
          <p:cNvPicPr>
            <a:picLocks noChangeAspect="1"/>
          </p:cNvPicPr>
          <p:nvPr/>
        </p:nvPicPr>
        <p:blipFill>
          <a:blip r:embed="rId1" cstate="print"/>
          <a:stretch>
            <a:fillRect/>
          </a:stretch>
        </p:blipFill>
        <p:spPr>
          <a:xfrm>
            <a:off x="877358" y="2752734"/>
            <a:ext cx="2337320" cy="16049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电子商务网站介绍</a:t>
            </a:r>
            <a:endParaRPr lang="zh-CN" altLang="en-US" dirty="0"/>
          </a:p>
        </p:txBody>
      </p:sp>
      <p:pic>
        <p:nvPicPr>
          <p:cNvPr id="4" name="图片 3"/>
          <p:cNvPicPr>
            <a:picLocks noChangeAspect="1"/>
          </p:cNvPicPr>
          <p:nvPr/>
        </p:nvPicPr>
        <p:blipFill>
          <a:blip r:embed="rId1" cstate="print"/>
          <a:srcRect/>
          <a:stretch>
            <a:fillRect/>
          </a:stretch>
        </p:blipFill>
        <p:spPr bwMode="auto">
          <a:xfrm>
            <a:off x="749300" y="1714488"/>
            <a:ext cx="1574800" cy="1790700"/>
          </a:xfrm>
          <a:prstGeom prst="rect">
            <a:avLst/>
          </a:prstGeom>
          <a:noFill/>
          <a:ln w="9525">
            <a:noFill/>
            <a:miter lim="800000"/>
            <a:headEnd/>
            <a:tailEnd/>
          </a:ln>
        </p:spPr>
      </p:pic>
      <p:pic>
        <p:nvPicPr>
          <p:cNvPr id="5" name="图片 12"/>
          <p:cNvPicPr>
            <a:picLocks noChangeAspect="1"/>
          </p:cNvPicPr>
          <p:nvPr/>
        </p:nvPicPr>
        <p:blipFill>
          <a:blip r:embed="rId2" cstate="print"/>
          <a:srcRect/>
          <a:stretch>
            <a:fillRect/>
          </a:stretch>
        </p:blipFill>
        <p:spPr bwMode="auto">
          <a:xfrm>
            <a:off x="6689725" y="1714488"/>
            <a:ext cx="1771650" cy="1790700"/>
          </a:xfrm>
          <a:prstGeom prst="rect">
            <a:avLst/>
          </a:prstGeom>
          <a:noFill/>
          <a:ln w="9525">
            <a:noFill/>
            <a:miter lim="800000"/>
            <a:headEnd/>
            <a:tailEnd/>
          </a:ln>
        </p:spPr>
      </p:pic>
      <p:pic>
        <p:nvPicPr>
          <p:cNvPr id="6" name="图片 13"/>
          <p:cNvPicPr>
            <a:picLocks noChangeAspect="1"/>
          </p:cNvPicPr>
          <p:nvPr/>
        </p:nvPicPr>
        <p:blipFill>
          <a:blip r:embed="rId3" cstate="print"/>
          <a:srcRect/>
          <a:stretch>
            <a:fillRect/>
          </a:stretch>
        </p:blipFill>
        <p:spPr bwMode="auto">
          <a:xfrm>
            <a:off x="3527425" y="1714488"/>
            <a:ext cx="1958975" cy="17907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928662" y="4214818"/>
            <a:ext cx="785818" cy="66108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2143108" y="4214818"/>
            <a:ext cx="1500198" cy="699479"/>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4071934" y="4214818"/>
            <a:ext cx="1285884" cy="642942"/>
          </a:xfrm>
          <a:prstGeom prst="rect">
            <a:avLst/>
          </a:prstGeom>
          <a:noFill/>
          <a:ln w="9525">
            <a:noFill/>
            <a:miter lim="800000"/>
            <a:headEnd/>
            <a:tailEnd/>
          </a:ln>
          <a:effectLst/>
        </p:spPr>
      </p:pic>
      <p:pic>
        <p:nvPicPr>
          <p:cNvPr id="2053" name="Picture 5"/>
          <p:cNvPicPr>
            <a:picLocks noGrp="1" noChangeAspect="1" noChangeArrowheads="1"/>
          </p:cNvPicPr>
          <p:nvPr>
            <p:ph idx="1"/>
          </p:nvPr>
        </p:nvPicPr>
        <p:blipFill>
          <a:blip r:embed="rId7" cstate="print"/>
          <a:srcRect/>
          <a:stretch>
            <a:fillRect/>
          </a:stretch>
        </p:blipFill>
        <p:spPr bwMode="auto">
          <a:xfrm>
            <a:off x="5786446" y="4225677"/>
            <a:ext cx="1357322" cy="632083"/>
          </a:xfrm>
          <a:prstGeom prst="rect">
            <a:avLst/>
          </a:prstGeom>
          <a:noFill/>
          <a:ln w="9525">
            <a:noFill/>
            <a:miter lim="800000"/>
            <a:headEnd/>
            <a:tailEnd/>
          </a:ln>
          <a:effectLst/>
        </p:spPr>
      </p:pic>
      <p:pic>
        <p:nvPicPr>
          <p:cNvPr id="2054" name="Picture 6"/>
          <p:cNvPicPr>
            <a:picLocks noChangeAspect="1" noChangeArrowheads="1"/>
          </p:cNvPicPr>
          <p:nvPr/>
        </p:nvPicPr>
        <p:blipFill>
          <a:blip r:embed="rId8" cstate="print"/>
          <a:srcRect/>
          <a:stretch>
            <a:fillRect/>
          </a:stretch>
        </p:blipFill>
        <p:spPr bwMode="auto">
          <a:xfrm>
            <a:off x="7429520" y="4214818"/>
            <a:ext cx="1145217" cy="62388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电子商务网站介绍</a:t>
            </a:r>
            <a:endParaRPr lang="zh-CN" altLang="en-US" dirty="0"/>
          </a:p>
        </p:txBody>
      </p:sp>
      <p:pic>
        <p:nvPicPr>
          <p:cNvPr id="3076" name="Picture 4"/>
          <p:cNvPicPr>
            <a:picLocks noChangeAspect="1" noChangeArrowheads="1"/>
          </p:cNvPicPr>
          <p:nvPr/>
        </p:nvPicPr>
        <p:blipFill>
          <a:blip r:embed="rId1" cstate="print"/>
          <a:srcRect/>
          <a:stretch>
            <a:fillRect/>
          </a:stretch>
        </p:blipFill>
        <p:spPr bwMode="auto">
          <a:xfrm>
            <a:off x="4929190" y="4043373"/>
            <a:ext cx="847725" cy="8858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2" cstate="print"/>
          <a:srcRect/>
          <a:stretch>
            <a:fillRect/>
          </a:stretch>
        </p:blipFill>
        <p:spPr bwMode="auto">
          <a:xfrm>
            <a:off x="4929190" y="2357430"/>
            <a:ext cx="809625" cy="8191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6786578" y="4000504"/>
            <a:ext cx="752475" cy="771525"/>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3000364" y="2290764"/>
            <a:ext cx="1143008" cy="1099712"/>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6715140" y="2357430"/>
            <a:ext cx="762000" cy="7620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6" cstate="print"/>
          <a:srcRect/>
          <a:stretch>
            <a:fillRect/>
          </a:stretch>
        </p:blipFill>
        <p:spPr bwMode="auto">
          <a:xfrm>
            <a:off x="3214678" y="4143380"/>
            <a:ext cx="704850" cy="723900"/>
          </a:xfrm>
          <a:prstGeom prst="rect">
            <a:avLst/>
          </a:prstGeom>
          <a:noFill/>
          <a:ln w="9525">
            <a:noFill/>
            <a:miter lim="800000"/>
            <a:headEnd/>
            <a:tailEnd/>
          </a:ln>
          <a:effectLst/>
        </p:spPr>
      </p:pic>
      <p:pic>
        <p:nvPicPr>
          <p:cNvPr id="3083" name="Picture 11"/>
          <p:cNvPicPr>
            <a:picLocks noChangeAspect="1" noChangeArrowheads="1"/>
          </p:cNvPicPr>
          <p:nvPr/>
        </p:nvPicPr>
        <p:blipFill>
          <a:blip r:embed="rId7" cstate="print"/>
          <a:srcRect/>
          <a:stretch>
            <a:fillRect/>
          </a:stretch>
        </p:blipFill>
        <p:spPr bwMode="auto">
          <a:xfrm>
            <a:off x="714348" y="1857364"/>
            <a:ext cx="2066925" cy="31908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CN" altLang="en-US" dirty="0" smtClean="0"/>
              <a:t>电子商务模式</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矩形 1"/>
          <p:cNvSpPr/>
          <p:nvPr/>
        </p:nvSpPr>
        <p:spPr>
          <a:xfrm>
            <a:off x="900113" y="1809765"/>
            <a:ext cx="5976937" cy="484187"/>
          </a:xfrm>
          <a:prstGeom prst="rect">
            <a:avLst/>
          </a:prstGeom>
          <a:solidFill>
            <a:schemeClr val="accent5"/>
          </a:solidFill>
          <a:ln w="9525" cap="flat" cmpd="sng">
            <a:solidFill>
              <a:schemeClr val="accent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noProof="1" smtClean="0">
                <a:solidFill>
                  <a:schemeClr val="bg1"/>
                </a:solidFill>
                <a:latin typeface="微软雅黑" panose="020B0503020204020204" pitchFamily="34" charset="-122"/>
                <a:ea typeface="微软雅黑" panose="020B0503020204020204" pitchFamily="34" charset="-122"/>
              </a:rPr>
              <a:t>四种基本模式</a:t>
            </a:r>
            <a:endParaRPr lang="zh-CN" altLang="en-US" noProof="1">
              <a:solidFill>
                <a:schemeClr val="bg1"/>
              </a:solidFill>
              <a:latin typeface="微软雅黑" panose="020B0503020204020204" pitchFamily="34" charset="-122"/>
              <a:ea typeface="微软雅黑" panose="020B0503020204020204" pitchFamily="34" charset="-122"/>
            </a:endParaRPr>
          </a:p>
        </p:txBody>
      </p:sp>
      <p:grpSp>
        <p:nvGrpSpPr>
          <p:cNvPr id="25" name="组合 9"/>
          <p:cNvGrpSpPr/>
          <p:nvPr/>
        </p:nvGrpSpPr>
        <p:grpSpPr bwMode="auto">
          <a:xfrm>
            <a:off x="4867275" y="3163902"/>
            <a:ext cx="3419475" cy="796925"/>
            <a:chOff x="1462" y="3716"/>
            <a:chExt cx="5385" cy="1256"/>
          </a:xfrm>
        </p:grpSpPr>
        <p:grpSp>
          <p:nvGrpSpPr>
            <p:cNvPr id="26" name="组合 6"/>
            <p:cNvGrpSpPr/>
            <p:nvPr/>
          </p:nvGrpSpPr>
          <p:grpSpPr bwMode="auto">
            <a:xfrm>
              <a:off x="1465" y="3716"/>
              <a:ext cx="5382" cy="1256"/>
              <a:chOff x="1462" y="3714"/>
              <a:chExt cx="4664" cy="3376"/>
            </a:xfrm>
          </p:grpSpPr>
          <p:sp>
            <p:nvSpPr>
              <p:cNvPr id="28" name="圆角矩形 27"/>
              <p:cNvSpPr/>
              <p:nvPr/>
            </p:nvSpPr>
            <p:spPr>
              <a:xfrm>
                <a:off x="1533" y="3781"/>
                <a:ext cx="4593" cy="33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29" name="圆角矩形 28"/>
              <p:cNvSpPr/>
              <p:nvPr/>
            </p:nvSpPr>
            <p:spPr>
              <a:xfrm>
                <a:off x="1462" y="3714"/>
                <a:ext cx="4444" cy="31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27" name="文本框 7"/>
            <p:cNvSpPr txBox="1">
              <a:spLocks noChangeArrowheads="1"/>
            </p:cNvSpPr>
            <p:nvPr/>
          </p:nvSpPr>
          <p:spPr bwMode="auto">
            <a:xfrm>
              <a:off x="1462" y="3786"/>
              <a:ext cx="5064" cy="1019"/>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B2C(Business to Consumer)</a:t>
              </a:r>
              <a:endParaRPr lang="en-US" altLang="zh-CN"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企业与消费者</a:t>
              </a:r>
              <a:endParaRPr lang="zh-CN" altLang="en-US" dirty="0">
                <a:solidFill>
                  <a:srgbClr val="FFFF00"/>
                </a:solidFill>
              </a:endParaRPr>
            </a:p>
          </p:txBody>
        </p:sp>
      </p:grpSp>
      <p:grpSp>
        <p:nvGrpSpPr>
          <p:cNvPr id="30" name="组合 11"/>
          <p:cNvGrpSpPr/>
          <p:nvPr/>
        </p:nvGrpSpPr>
        <p:grpSpPr bwMode="auto">
          <a:xfrm>
            <a:off x="901700" y="3189302"/>
            <a:ext cx="3419475" cy="798513"/>
            <a:chOff x="1462" y="3716"/>
            <a:chExt cx="5386" cy="1257"/>
          </a:xfrm>
        </p:grpSpPr>
        <p:grpSp>
          <p:nvGrpSpPr>
            <p:cNvPr id="31" name="组合 12"/>
            <p:cNvGrpSpPr/>
            <p:nvPr/>
          </p:nvGrpSpPr>
          <p:grpSpPr bwMode="auto">
            <a:xfrm>
              <a:off x="1465" y="3716"/>
              <a:ext cx="5383" cy="1257"/>
              <a:chOff x="1462" y="3714"/>
              <a:chExt cx="4665" cy="3379"/>
            </a:xfrm>
          </p:grpSpPr>
          <p:sp>
            <p:nvSpPr>
              <p:cNvPr id="33" name="圆角矩形 32"/>
              <p:cNvSpPr/>
              <p:nvPr/>
            </p:nvSpPr>
            <p:spPr>
              <a:xfrm>
                <a:off x="1533" y="3781"/>
                <a:ext cx="4594" cy="33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34" name="圆角矩形 33"/>
              <p:cNvSpPr/>
              <p:nvPr/>
            </p:nvSpPr>
            <p:spPr>
              <a:xfrm>
                <a:off x="1462" y="3714"/>
                <a:ext cx="4444" cy="317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32" name="文本框 15"/>
            <p:cNvSpPr txBox="1">
              <a:spLocks noChangeArrowheads="1"/>
            </p:cNvSpPr>
            <p:nvPr/>
          </p:nvSpPr>
          <p:spPr bwMode="auto">
            <a:xfrm>
              <a:off x="1462" y="3786"/>
              <a:ext cx="4757" cy="101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B2B(Business to Business)</a:t>
              </a:r>
              <a:endParaRPr lang="en-US" altLang="zh-CN"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en-US" altLang="zh-CN" dirty="0" err="1">
                  <a:solidFill>
                    <a:srgbClr val="FFFF00"/>
                  </a:solidFill>
                  <a:latin typeface="微软雅黑" panose="020B0503020204020204" pitchFamily="34" charset="-122"/>
                  <a:ea typeface="微软雅黑" panose="020B0503020204020204" pitchFamily="34" charset="-122"/>
                  <a:sym typeface="宋体" panose="02010600030101010101" pitchFamily="2" charset="-122"/>
                </a:rPr>
                <a:t>企业与企业</a:t>
              </a:r>
              <a:endParaRPr lang="en-US" altLang="zh-CN"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5" name="组合 21"/>
          <p:cNvGrpSpPr/>
          <p:nvPr/>
        </p:nvGrpSpPr>
        <p:grpSpPr bwMode="auto">
          <a:xfrm>
            <a:off x="4848225" y="4702190"/>
            <a:ext cx="3421063" cy="798512"/>
            <a:chOff x="1462" y="3716"/>
            <a:chExt cx="5386" cy="1257"/>
          </a:xfrm>
        </p:grpSpPr>
        <p:grpSp>
          <p:nvGrpSpPr>
            <p:cNvPr id="36" name="组合 22"/>
            <p:cNvGrpSpPr/>
            <p:nvPr/>
          </p:nvGrpSpPr>
          <p:grpSpPr bwMode="auto">
            <a:xfrm>
              <a:off x="1465" y="3716"/>
              <a:ext cx="5383" cy="1257"/>
              <a:chOff x="1462" y="3714"/>
              <a:chExt cx="4665" cy="3379"/>
            </a:xfrm>
          </p:grpSpPr>
          <p:sp>
            <p:nvSpPr>
              <p:cNvPr id="38" name="圆角矩形 37"/>
              <p:cNvSpPr/>
              <p:nvPr/>
            </p:nvSpPr>
            <p:spPr>
              <a:xfrm>
                <a:off x="1533" y="3781"/>
                <a:ext cx="4594" cy="33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39" name="圆角矩形 38"/>
              <p:cNvSpPr/>
              <p:nvPr/>
            </p:nvSpPr>
            <p:spPr>
              <a:xfrm>
                <a:off x="1462" y="3714"/>
                <a:ext cx="4445" cy="317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37" name="文本框 25"/>
            <p:cNvSpPr txBox="1">
              <a:spLocks noChangeArrowheads="1"/>
            </p:cNvSpPr>
            <p:nvPr/>
          </p:nvSpPr>
          <p:spPr bwMode="auto">
            <a:xfrm>
              <a:off x="1462" y="3786"/>
              <a:ext cx="5093" cy="1038"/>
            </a:xfrm>
            <a:prstGeom prst="rect">
              <a:avLst/>
            </a:prstGeom>
            <a:noFill/>
            <a:ln w="9525">
              <a:noFill/>
              <a:miter lim="800000"/>
            </a:ln>
          </p:spPr>
          <p:txBody>
            <a:bodyPr wrap="none">
              <a:spAutoFit/>
            </a:bodyPr>
            <a:lstStyle/>
            <a:p>
              <a:pPr indent="266700" eaLnBrk="1" hangingPunct="1">
                <a:buFont typeface="Arial" panose="020B0604020202020204" pitchFamily="34" charset="0"/>
                <a:buNone/>
              </a:pPr>
              <a:r>
                <a:rPr lang="en-US" altLang="zh-CN"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O2O</a:t>
              </a:r>
              <a:r>
                <a:rPr lang="zh-CN" altLang="en-US"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Online to Offline</a:t>
              </a:r>
              <a:r>
                <a:rPr lang="zh-CN" altLang="en-US"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pPr indent="266700"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线上与线下</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0" name="组合 27"/>
          <p:cNvGrpSpPr/>
          <p:nvPr/>
        </p:nvGrpSpPr>
        <p:grpSpPr bwMode="auto">
          <a:xfrm>
            <a:off x="569913" y="4686315"/>
            <a:ext cx="3706812" cy="798512"/>
            <a:chOff x="1010" y="3716"/>
            <a:chExt cx="5838" cy="1257"/>
          </a:xfrm>
        </p:grpSpPr>
        <p:grpSp>
          <p:nvGrpSpPr>
            <p:cNvPr id="41" name="组合 28"/>
            <p:cNvGrpSpPr/>
            <p:nvPr/>
          </p:nvGrpSpPr>
          <p:grpSpPr bwMode="auto">
            <a:xfrm>
              <a:off x="1465" y="3716"/>
              <a:ext cx="5383" cy="1257"/>
              <a:chOff x="1462" y="3714"/>
              <a:chExt cx="4665" cy="3379"/>
            </a:xfrm>
          </p:grpSpPr>
          <p:sp>
            <p:nvSpPr>
              <p:cNvPr id="43" name="圆角矩形 42"/>
              <p:cNvSpPr/>
              <p:nvPr/>
            </p:nvSpPr>
            <p:spPr>
              <a:xfrm>
                <a:off x="1534" y="3781"/>
                <a:ext cx="4593" cy="33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44" name="圆角矩形 43"/>
              <p:cNvSpPr/>
              <p:nvPr/>
            </p:nvSpPr>
            <p:spPr>
              <a:xfrm>
                <a:off x="1462" y="3714"/>
                <a:ext cx="4444" cy="317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42" name="文本框 31"/>
            <p:cNvSpPr txBox="1">
              <a:spLocks noChangeArrowheads="1"/>
            </p:cNvSpPr>
            <p:nvPr/>
          </p:nvSpPr>
          <p:spPr bwMode="auto">
            <a:xfrm>
              <a:off x="1010" y="3742"/>
              <a:ext cx="5797" cy="1017"/>
            </a:xfrm>
            <a:prstGeom prst="rect">
              <a:avLst/>
            </a:prstGeom>
            <a:noFill/>
            <a:ln w="9525">
              <a:noFill/>
              <a:miter lim="800000"/>
            </a:ln>
          </p:spPr>
          <p:txBody>
            <a:bodyPr wrap="none">
              <a:spAutoFit/>
            </a:bodyPr>
            <a:lstStyle/>
            <a:p>
              <a:pPr indent="266700" eaLnBrk="1" hangingPunct="1">
                <a:buFont typeface="Arial" panose="020B0604020202020204" pitchFamily="34" charset="0"/>
                <a:buNone/>
              </a:pPr>
              <a:r>
                <a:rPr lang="zh-CN" altLang="en-US" dirty="0">
                  <a:solidFill>
                    <a:srgbClr val="333333"/>
                  </a:solidFill>
                  <a:latin typeface="微软雅黑" panose="020B0503020204020204" pitchFamily="34" charset="-122"/>
                  <a:ea typeface="微软雅黑" panose="020B0503020204020204" pitchFamily="34" charset="-122"/>
                  <a:sym typeface="宋体" panose="02010600030101010101" pitchFamily="2" charset="-122"/>
                </a:rPr>
                <a:t>C2C(Consumer to Consumer)</a:t>
              </a:r>
              <a:endParaRPr lang="zh-CN" altLang="en-US"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a:p>
              <a:pPr indent="266700"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消费者与消费者</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2"/>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
                                        </p:tgtEl>
                                      </p:cBhvr>
                                    </p:animEffect>
                                  </p:childTnLst>
                                </p:cTn>
                              </p:par>
                              <p:par>
                                <p:cTn id="10" presetID="29"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ppt_x</p:attrName>
                                        </p:attrNameLst>
                                      </p:cBhvr>
                                      <p:tavLst>
                                        <p:tav tm="0">
                                          <p:val>
                                            <p:strVal val="#ppt_x-.2"/>
                                          </p:val>
                                        </p:tav>
                                        <p:tav tm="100000">
                                          <p:val>
                                            <p:strVal val="#ppt_x"/>
                                          </p:val>
                                        </p:tav>
                                      </p:tavLst>
                                    </p:anim>
                                    <p:anim calcmode="lin" valueType="num">
                                      <p:cBhvr>
                                        <p:cTn id="1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
                                        </p:tgtEl>
                                      </p:cBhvr>
                                    </p:animEffect>
                                  </p:childTnLst>
                                </p:cTn>
                              </p:par>
                              <p:par>
                                <p:cTn id="15" presetID="29"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ppt_x</p:attrName>
                                        </p:attrNameLst>
                                      </p:cBhvr>
                                      <p:tavLst>
                                        <p:tav tm="0">
                                          <p:val>
                                            <p:strVal val="#ppt_x-.2"/>
                                          </p:val>
                                        </p:tav>
                                        <p:tav tm="100000">
                                          <p:val>
                                            <p:strVal val="#ppt_x"/>
                                          </p:val>
                                        </p:tav>
                                      </p:tavLst>
                                    </p:anim>
                                    <p:anim calcmode="lin" valueType="num">
                                      <p:cBhvr>
                                        <p:cTn id="18"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5"/>
                                        </p:tgtEl>
                                      </p:cBhvr>
                                    </p:animEffect>
                                  </p:childTnLst>
                                </p:cTn>
                              </p:par>
                              <p:par>
                                <p:cTn id="20" presetID="29"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ppt_x</p:attrName>
                                        </p:attrNameLst>
                                      </p:cBhvr>
                                      <p:tavLst>
                                        <p:tav tm="0">
                                          <p:val>
                                            <p:strVal val="#ppt_x-.2"/>
                                          </p:val>
                                        </p:tav>
                                        <p:tav tm="100000">
                                          <p:val>
                                            <p:strVal val="#ppt_x"/>
                                          </p:val>
                                        </p:tav>
                                      </p:tavLst>
                                    </p:anim>
                                    <p:anim calcmode="lin" valueType="num">
                                      <p:cBhvr>
                                        <p:cTn id="2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框 3"/>
          <p:cNvSpPr txBox="1">
            <a:spLocks noChangeArrowheads="1"/>
          </p:cNvSpPr>
          <p:nvPr/>
        </p:nvSpPr>
        <p:spPr bwMode="auto">
          <a:xfrm>
            <a:off x="0" y="2674938"/>
            <a:ext cx="9161463" cy="74295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4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更多模式</a:t>
            </a:r>
            <a:endParaRPr lang="zh-CN" altLang="en-US" sz="4000" dirty="0"/>
          </a:p>
        </p:txBody>
      </p:sp>
      <p:pic>
        <p:nvPicPr>
          <p:cNvPr id="5" name="图片 1"/>
          <p:cNvPicPr>
            <a:picLocks noChangeAspect="1" noChangeArrowheads="1"/>
          </p:cNvPicPr>
          <p:nvPr/>
        </p:nvPicPr>
        <p:blipFill>
          <a:blip r:embed="rId1" cstate="print"/>
          <a:srcRect/>
          <a:stretch>
            <a:fillRect/>
          </a:stretch>
        </p:blipFill>
        <p:spPr bwMode="auto">
          <a:xfrm>
            <a:off x="0" y="3419475"/>
            <a:ext cx="9150350" cy="247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矩形 1"/>
          <p:cNvSpPr/>
          <p:nvPr/>
        </p:nvSpPr>
        <p:spPr>
          <a:xfrm>
            <a:off x="971550" y="1270000"/>
            <a:ext cx="3889375" cy="511175"/>
          </a:xfrm>
          <a:prstGeom prst="rect">
            <a:avLst/>
          </a:prstGeom>
          <a:solidFill>
            <a:schemeClr val="accent5"/>
          </a:solidFill>
          <a:ln w="9525" cap="flat" cmpd="sng">
            <a:solidFill>
              <a:schemeClr val="accent5"/>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defRPr/>
            </a:pPr>
            <a:r>
              <a:rPr lang="zh-CN" altLang="en-US" sz="3200"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更多的电子商务模式</a:t>
            </a:r>
            <a:endParaRPr lang="zh-CN" altLang="en-US" sz="3200" noProof="1"/>
          </a:p>
        </p:txBody>
      </p:sp>
      <p:grpSp>
        <p:nvGrpSpPr>
          <p:cNvPr id="5" name="组合 1"/>
          <p:cNvGrpSpPr/>
          <p:nvPr/>
        </p:nvGrpSpPr>
        <p:grpSpPr bwMode="auto">
          <a:xfrm>
            <a:off x="755650" y="2333625"/>
            <a:ext cx="6737350" cy="3224213"/>
            <a:chOff x="1190" y="3675"/>
            <a:chExt cx="10609" cy="5078"/>
          </a:xfrm>
        </p:grpSpPr>
        <p:grpSp>
          <p:nvGrpSpPr>
            <p:cNvPr id="6" name="组合 1"/>
            <p:cNvGrpSpPr/>
            <p:nvPr/>
          </p:nvGrpSpPr>
          <p:grpSpPr bwMode="auto">
            <a:xfrm>
              <a:off x="4705" y="4947"/>
              <a:ext cx="7097" cy="1196"/>
              <a:chOff x="2778" y="5854"/>
              <a:chExt cx="7055" cy="1257"/>
            </a:xfrm>
          </p:grpSpPr>
          <p:grpSp>
            <p:nvGrpSpPr>
              <p:cNvPr id="27" name="组合 6"/>
              <p:cNvGrpSpPr/>
              <p:nvPr/>
            </p:nvGrpSpPr>
            <p:grpSpPr bwMode="auto">
              <a:xfrm>
                <a:off x="2778" y="5855"/>
                <a:ext cx="7055" cy="1256"/>
                <a:chOff x="1462" y="3716"/>
                <a:chExt cx="4666" cy="3379"/>
              </a:xfrm>
            </p:grpSpPr>
            <p:sp>
              <p:nvSpPr>
                <p:cNvPr id="29" name="圆角矩形 3"/>
                <p:cNvSpPr/>
                <p:nvPr/>
              </p:nvSpPr>
              <p:spPr>
                <a:xfrm>
                  <a:off x="1532" y="3779"/>
                  <a:ext cx="4596" cy="33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30" name="圆角矩形 4"/>
                <p:cNvSpPr/>
                <p:nvPr/>
              </p:nvSpPr>
              <p:spPr>
                <a:xfrm>
                  <a:off x="1462" y="3716"/>
                  <a:ext cx="4444" cy="318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28" name="文本框 7"/>
              <p:cNvSpPr txBox="1">
                <a:spLocks noChangeArrowheads="1"/>
              </p:cNvSpPr>
              <p:nvPr/>
            </p:nvSpPr>
            <p:spPr bwMode="auto">
              <a:xfrm>
                <a:off x="2891" y="5854"/>
                <a:ext cx="6642" cy="1090"/>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宋体" panose="02010600030101010101" pitchFamily="2" charset="-122"/>
                  </a:rPr>
                  <a:t>M2C（Manufacturers to Consumer）</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厂家对消费者</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7" name="组合 11"/>
            <p:cNvGrpSpPr/>
            <p:nvPr/>
          </p:nvGrpSpPr>
          <p:grpSpPr bwMode="auto">
            <a:xfrm>
              <a:off x="1560" y="3674"/>
              <a:ext cx="5384" cy="1257"/>
              <a:chOff x="1462" y="3715"/>
              <a:chExt cx="5385" cy="1257"/>
            </a:xfrm>
          </p:grpSpPr>
          <p:grpSp>
            <p:nvGrpSpPr>
              <p:cNvPr id="23" name="组合 12"/>
              <p:cNvGrpSpPr/>
              <p:nvPr/>
            </p:nvGrpSpPr>
            <p:grpSpPr bwMode="auto">
              <a:xfrm>
                <a:off x="1465" y="3715"/>
                <a:ext cx="5382" cy="1257"/>
                <a:chOff x="1462" y="3714"/>
                <a:chExt cx="4664" cy="3380"/>
              </a:xfrm>
            </p:grpSpPr>
            <p:sp>
              <p:nvSpPr>
                <p:cNvPr id="25" name="圆角矩形 24"/>
                <p:cNvSpPr/>
                <p:nvPr/>
              </p:nvSpPr>
              <p:spPr>
                <a:xfrm>
                  <a:off x="1533" y="3781"/>
                  <a:ext cx="4593" cy="33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26" name="圆角矩形 25"/>
                <p:cNvSpPr/>
                <p:nvPr/>
              </p:nvSpPr>
              <p:spPr>
                <a:xfrm>
                  <a:off x="1462" y="3714"/>
                  <a:ext cx="4444" cy="31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24" name="文本框 15"/>
              <p:cNvSpPr txBox="1">
                <a:spLocks noChangeArrowheads="1"/>
              </p:cNvSpPr>
              <p:nvPr/>
            </p:nvSpPr>
            <p:spPr bwMode="auto">
              <a:xfrm>
                <a:off x="1462" y="3786"/>
                <a:ext cx="4630" cy="1018"/>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宋体" panose="02010600030101010101" pitchFamily="2" charset="-122"/>
                  </a:rPr>
                  <a:t>I2C（Info to Consumer）</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信息对消费者</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8" name="组合 21"/>
            <p:cNvGrpSpPr/>
            <p:nvPr/>
          </p:nvGrpSpPr>
          <p:grpSpPr bwMode="auto">
            <a:xfrm>
              <a:off x="8335" y="3812"/>
              <a:ext cx="3040" cy="800"/>
              <a:chOff x="6407" y="8462"/>
              <a:chExt cx="3042" cy="800"/>
            </a:xfrm>
          </p:grpSpPr>
          <p:grpSp>
            <p:nvGrpSpPr>
              <p:cNvPr id="19" name="组合 12"/>
              <p:cNvGrpSpPr/>
              <p:nvPr/>
            </p:nvGrpSpPr>
            <p:grpSpPr bwMode="auto">
              <a:xfrm>
                <a:off x="6407" y="8462"/>
                <a:ext cx="3042" cy="800"/>
                <a:chOff x="1461" y="3716"/>
                <a:chExt cx="4665" cy="3375"/>
              </a:xfrm>
            </p:grpSpPr>
            <p:sp>
              <p:nvSpPr>
                <p:cNvPr id="21" name="圆角矩形 20"/>
                <p:cNvSpPr/>
                <p:nvPr/>
              </p:nvSpPr>
              <p:spPr>
                <a:xfrm>
                  <a:off x="1534" y="3779"/>
                  <a:ext cx="4592" cy="33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22" name="圆角矩形 12"/>
                <p:cNvSpPr/>
                <p:nvPr/>
              </p:nvSpPr>
              <p:spPr>
                <a:xfrm>
                  <a:off x="1461" y="3716"/>
                  <a:ext cx="4446" cy="31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20" name="文本框 15"/>
              <p:cNvSpPr txBox="1">
                <a:spLocks noChangeArrowheads="1"/>
              </p:cNvSpPr>
              <p:nvPr/>
            </p:nvSpPr>
            <p:spPr bwMode="auto">
              <a:xfrm>
                <a:off x="6689" y="8575"/>
                <a:ext cx="1746" cy="582"/>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农村淘宝</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9" name="组合 16"/>
            <p:cNvGrpSpPr/>
            <p:nvPr/>
          </p:nvGrpSpPr>
          <p:grpSpPr bwMode="auto">
            <a:xfrm>
              <a:off x="1190" y="6195"/>
              <a:ext cx="7098" cy="1195"/>
              <a:chOff x="2778" y="5854"/>
              <a:chExt cx="7056" cy="1256"/>
            </a:xfrm>
          </p:grpSpPr>
          <p:grpSp>
            <p:nvGrpSpPr>
              <p:cNvPr id="15" name="组合 6"/>
              <p:cNvGrpSpPr/>
              <p:nvPr/>
            </p:nvGrpSpPr>
            <p:grpSpPr bwMode="auto">
              <a:xfrm>
                <a:off x="2778" y="5854"/>
                <a:ext cx="7056" cy="1256"/>
                <a:chOff x="1462" y="3715"/>
                <a:chExt cx="4667" cy="3379"/>
              </a:xfrm>
            </p:grpSpPr>
            <p:sp>
              <p:nvSpPr>
                <p:cNvPr id="17" name="圆角矩形 16"/>
                <p:cNvSpPr/>
                <p:nvPr/>
              </p:nvSpPr>
              <p:spPr>
                <a:xfrm>
                  <a:off x="1533" y="3778"/>
                  <a:ext cx="4596" cy="33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18" name="圆角矩形 17"/>
                <p:cNvSpPr/>
                <p:nvPr/>
              </p:nvSpPr>
              <p:spPr>
                <a:xfrm>
                  <a:off x="1462" y="3715"/>
                  <a:ext cx="4444" cy="318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16" name="文本框 7"/>
              <p:cNvSpPr txBox="1">
                <a:spLocks noChangeArrowheads="1"/>
              </p:cNvSpPr>
              <p:nvPr/>
            </p:nvSpPr>
            <p:spPr bwMode="auto">
              <a:xfrm>
                <a:off x="2891" y="5854"/>
                <a:ext cx="6642" cy="1090"/>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宋体" panose="02010600030101010101" pitchFamily="2" charset="-122"/>
                  </a:rPr>
                  <a:t>G2G</a:t>
                </a:r>
                <a:r>
                  <a:rPr lang="en-US" altLang="zh-CN" dirty="0">
                    <a:latin typeface="微软雅黑" panose="020B0503020204020204" pitchFamily="34" charset="-122"/>
                    <a:ea typeface="微软雅黑" panose="020B0503020204020204" pitchFamily="34" charset="-122"/>
                    <a:sym typeface="宋体" panose="02010600030101010101" pitchFamily="2" charset="-122"/>
                  </a:rPr>
                  <a:t>(</a:t>
                </a:r>
                <a:r>
                  <a:rPr lang="zh-CN" altLang="en-US" dirty="0">
                    <a:latin typeface="微软雅黑" panose="020B0503020204020204" pitchFamily="34" charset="-122"/>
                    <a:ea typeface="微软雅黑" panose="020B0503020204020204" pitchFamily="34" charset="-122"/>
                    <a:sym typeface="宋体" panose="02010600030101010101" pitchFamily="2" charset="-122"/>
                  </a:rPr>
                  <a:t>Government to Government</a:t>
                </a:r>
                <a:r>
                  <a:rPr lang="en-US" altLang="zh-CN" dirty="0">
                    <a:latin typeface="微软雅黑" panose="020B0503020204020204" pitchFamily="34" charset="-122"/>
                    <a:ea typeface="微软雅黑" panose="020B0503020204020204" pitchFamily="34" charset="-122"/>
                    <a:sym typeface="宋体" panose="02010600030101010101" pitchFamily="2" charset="-122"/>
                  </a:rPr>
                  <a:t>)</a:t>
                </a:r>
                <a:endParaRPr lang="en-US" altLang="zh-CN"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政府与政府</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0" name="组合 25"/>
            <p:cNvGrpSpPr/>
            <p:nvPr/>
          </p:nvGrpSpPr>
          <p:grpSpPr bwMode="auto">
            <a:xfrm>
              <a:off x="3117" y="7555"/>
              <a:ext cx="7098" cy="1198"/>
              <a:chOff x="2778" y="5854"/>
              <a:chExt cx="7056" cy="1257"/>
            </a:xfrm>
          </p:grpSpPr>
          <p:grpSp>
            <p:nvGrpSpPr>
              <p:cNvPr id="11" name="组合 6"/>
              <p:cNvGrpSpPr/>
              <p:nvPr/>
            </p:nvGrpSpPr>
            <p:grpSpPr bwMode="auto">
              <a:xfrm>
                <a:off x="2778" y="5854"/>
                <a:ext cx="7056" cy="1257"/>
                <a:chOff x="1462" y="3715"/>
                <a:chExt cx="4667" cy="3381"/>
              </a:xfrm>
            </p:grpSpPr>
            <p:sp>
              <p:nvSpPr>
                <p:cNvPr id="13" name="圆角矩形 12"/>
                <p:cNvSpPr/>
                <p:nvPr/>
              </p:nvSpPr>
              <p:spPr>
                <a:xfrm>
                  <a:off x="1533" y="3779"/>
                  <a:ext cx="4596" cy="331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14" name="圆角矩形 13"/>
                <p:cNvSpPr/>
                <p:nvPr/>
              </p:nvSpPr>
              <p:spPr>
                <a:xfrm>
                  <a:off x="1462" y="3715"/>
                  <a:ext cx="4444" cy="31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grpSp>
          <p:sp>
            <p:nvSpPr>
              <p:cNvPr id="12" name="文本框 7"/>
              <p:cNvSpPr txBox="1">
                <a:spLocks noChangeArrowheads="1"/>
              </p:cNvSpPr>
              <p:nvPr/>
            </p:nvSpPr>
            <p:spPr bwMode="auto">
              <a:xfrm>
                <a:off x="2891" y="5854"/>
                <a:ext cx="6642" cy="1090"/>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宋体" panose="02010600030101010101" pitchFamily="2" charset="-122"/>
                  </a:rPr>
                  <a:t>G2B（</a:t>
                </a:r>
                <a:r>
                  <a:rPr lang="en-US" altLang="en-US" dirty="0">
                    <a:latin typeface="微软雅黑" panose="020B0503020204020204" pitchFamily="34" charset="-122"/>
                    <a:ea typeface="微软雅黑" panose="020B0503020204020204" pitchFamily="34" charset="-122"/>
                    <a:sym typeface="宋体" panose="02010600030101010101" pitchFamily="2" charset="-122"/>
                  </a:rPr>
                  <a:t>Government to </a:t>
                </a:r>
                <a:r>
                  <a:rPr lang="zh-CN" altLang="en-US" dirty="0">
                    <a:latin typeface="微软雅黑" panose="020B0503020204020204" pitchFamily="34" charset="-122"/>
                    <a:ea typeface="微软雅黑" panose="020B0503020204020204" pitchFamily="34" charset="-122"/>
                    <a:sym typeface="宋体" panose="02010600030101010101" pitchFamily="2" charset="-122"/>
                  </a:rPr>
                  <a:t>Business）</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政府与企业</a:t>
                </a:r>
                <a:endParaRPr lang="zh-CN" altLang="en-US"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pSp>
        <p:nvGrpSpPr>
          <p:cNvPr id="4" name="组合 5"/>
          <p:cNvGrpSpPr/>
          <p:nvPr/>
        </p:nvGrpSpPr>
        <p:grpSpPr bwMode="auto">
          <a:xfrm>
            <a:off x="974725" y="1320800"/>
            <a:ext cx="4035425" cy="849313"/>
            <a:chOff x="1410" y="2578"/>
            <a:chExt cx="6357" cy="1337"/>
          </a:xfrm>
        </p:grpSpPr>
        <p:sp>
          <p:nvSpPr>
            <p:cNvPr id="5" name="圆角矩形 4"/>
            <p:cNvSpPr/>
            <p:nvPr/>
          </p:nvSpPr>
          <p:spPr>
            <a:xfrm>
              <a:off x="1440" y="2578"/>
              <a:ext cx="6327" cy="13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spcBef>
                  <a:spcPts val="0"/>
                </a:spcBef>
                <a:spcAft>
                  <a:spcPts val="0"/>
                </a:spcAft>
                <a:defRPr/>
              </a:pPr>
              <a:endParaRPr lang="zh-CN" altLang="en-US" noProof="1"/>
            </a:p>
          </p:txBody>
        </p:sp>
        <p:sp>
          <p:nvSpPr>
            <p:cNvPr id="6" name="文本框 15"/>
            <p:cNvSpPr txBox="1">
              <a:spLocks noChangeArrowheads="1"/>
            </p:cNvSpPr>
            <p:nvPr/>
          </p:nvSpPr>
          <p:spPr bwMode="auto">
            <a:xfrm>
              <a:off x="1410" y="2578"/>
              <a:ext cx="6009" cy="1335"/>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I2C（Info to Consumer）</a:t>
              </a:r>
              <a:endParaRPr lang="zh-CN" altLang="en-US" sz="24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buFont typeface="Arial" panose="020B0604020202020204" pitchFamily="34" charset="0"/>
                <a:buNone/>
              </a:pPr>
              <a:r>
                <a:rPr lang="zh-CN" altLang="en-US" sz="2400" dirty="0">
                  <a:solidFill>
                    <a:srgbClr val="FFFF00"/>
                  </a:solidFill>
                  <a:latin typeface="微软雅黑" panose="020B0503020204020204" pitchFamily="34" charset="-122"/>
                  <a:ea typeface="微软雅黑" panose="020B0503020204020204" pitchFamily="34" charset="-122"/>
                  <a:sym typeface="宋体" panose="02010600030101010101" pitchFamily="2" charset="-122"/>
                </a:rPr>
                <a:t>信息对消费者</a:t>
              </a:r>
              <a:endParaRPr lang="zh-CN" altLang="en-US" sz="2400" dirty="0">
                <a:solidFill>
                  <a:srgbClr val="FFFF00"/>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7" name="文本框 4"/>
          <p:cNvSpPr txBox="1">
            <a:spLocks noChangeArrowheads="1"/>
          </p:cNvSpPr>
          <p:nvPr/>
        </p:nvSpPr>
        <p:spPr bwMode="auto">
          <a:xfrm>
            <a:off x="900113" y="2698750"/>
            <a:ext cx="7396162" cy="1462088"/>
          </a:xfrm>
          <a:prstGeom prst="rect">
            <a:avLst/>
          </a:prstGeom>
          <a:noFill/>
          <a:ln w="9525">
            <a:noFill/>
            <a:miter lim="800000"/>
          </a:ln>
        </p:spPr>
        <p:txBody>
          <a:bodyPr>
            <a:spAutoFit/>
          </a:bodyPr>
          <a:lstStyle/>
          <a:p>
            <a:pPr eaLnBrk="1" hangingPunct="1">
              <a:lnSpc>
                <a:spcPct val="15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宋体" panose="02010600030101010101" pitchFamily="2" charset="-122"/>
              </a:rPr>
              <a:t>团购网提供打折信息，</a:t>
            </a:r>
            <a:endParaRPr lang="zh-CN" altLang="en-US" sz="20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宋体" panose="02010600030101010101" pitchFamily="2" charset="-122"/>
              </a:rPr>
              <a:t>消费者达到一定人数即可</a:t>
            </a:r>
            <a:endParaRPr lang="zh-CN" altLang="en-US" sz="20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buFont typeface="Arial" panose="020B0604020202020204" pitchFamily="34" charset="0"/>
              <a:buNone/>
            </a:pPr>
            <a:endParaRPr lang="zh-CN" altLang="en-US" sz="2000">
              <a:solidFill>
                <a:schemeClr val="bg1"/>
              </a:solidFill>
              <a:latin typeface="微软雅黑" panose="020B0503020204020204" pitchFamily="34" charset="-122"/>
              <a:ea typeface="微软雅黑" panose="020B0503020204020204" pitchFamily="34" charset="-122"/>
            </a:endParaRPr>
          </a:p>
        </p:txBody>
      </p:sp>
      <p:pic>
        <p:nvPicPr>
          <p:cNvPr id="8" name="图片 1"/>
          <p:cNvPicPr>
            <a:picLocks noChangeAspect="1" noChangeArrowheads="1"/>
          </p:cNvPicPr>
          <p:nvPr/>
        </p:nvPicPr>
        <p:blipFill>
          <a:blip r:embed="rId1" cstate="print"/>
          <a:srcRect/>
          <a:stretch>
            <a:fillRect/>
          </a:stretch>
        </p:blipFill>
        <p:spPr bwMode="auto">
          <a:xfrm>
            <a:off x="3995738" y="2214554"/>
            <a:ext cx="4392612" cy="35607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Words>
  <Application>WPS 演示</Application>
  <PresentationFormat>全屏显示(4:3)</PresentationFormat>
  <Paragraphs>117</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Wingdings</vt:lpstr>
      <vt:lpstr>微软雅黑</vt:lpstr>
      <vt:lpstr>DotumChe</vt:lpstr>
      <vt:lpstr>Calibri</vt:lpstr>
      <vt:lpstr>Office 主题</vt:lpstr>
      <vt:lpstr>电子商务基础知识</vt:lpstr>
      <vt:lpstr>要点</vt:lpstr>
      <vt:lpstr>电子商务概念</vt:lpstr>
      <vt:lpstr>电子商务网站介绍</vt:lpstr>
      <vt:lpstr>电子商务网站介绍</vt:lpstr>
      <vt:lpstr>电子商务模式</vt:lpstr>
      <vt:lpstr>PowerPoint 演示文稿</vt:lpstr>
      <vt:lpstr>PowerPoint 演示文稿</vt:lpstr>
      <vt:lpstr>PowerPoint 演示文稿</vt:lpstr>
      <vt:lpstr>PowerPoint 演示文稿</vt:lpstr>
      <vt:lpstr>PowerPoint 演示文稿</vt:lpstr>
      <vt:lpstr>搜索引擎</vt:lpstr>
      <vt:lpstr>图片 搜索</vt:lpstr>
      <vt:lpstr>软件下载与安装</vt:lpstr>
      <vt:lpstr>               拍照技术  </vt:lpstr>
      <vt:lpstr>PowerPoint 演示文稿</vt:lpstr>
      <vt:lpstr>PowerPoint 演示文稿</vt:lpstr>
      <vt:lpstr>修图技术</vt:lpstr>
      <vt:lpstr>修图神器</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做电商必须知道的基础</dc:title>
  <dc:creator>thtf</dc:creator>
  <cp:lastModifiedBy>thtf</cp:lastModifiedBy>
  <cp:revision>54</cp:revision>
  <dcterms:created xsi:type="dcterms:W3CDTF">2016-05-12T02:04:00Z</dcterms:created>
  <dcterms:modified xsi:type="dcterms:W3CDTF">2016-07-26T08:57:57Z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